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5" r:id="rId20"/>
    <p:sldId id="27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C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ECB7C-57E5-42D2-A7DD-1A7FD395CF44}" type="datetimeFigureOut">
              <a:rPr lang="en-US" smtClean="0"/>
              <a:pPr/>
              <a:t>11/22/2010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EDC95-5F01-4602-A1AC-12EF1BE930A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l="-33000" r="-3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ECB7C-57E5-42D2-A7DD-1A7FD395CF44}" type="datetimeFigureOut">
              <a:rPr lang="en-US" smtClean="0"/>
              <a:pPr/>
              <a:t>11/22/2010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EDC95-5F01-4602-A1AC-12EF1BE930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K-fnzzA03y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outube.com/watch?v=KBU81GeWP3U&amp;feature=related"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152400"/>
            <a:ext cx="6858000" cy="1523999"/>
          </a:xfrm>
          <a:prstGeom prst="rect">
            <a:avLst/>
          </a:prstGeom>
          <a:noFill/>
          <a:ln w="60325">
            <a:solidFill>
              <a:schemeClr val="tx1"/>
            </a:solidFill>
            <a:miter lim="800000"/>
            <a:headEnd/>
            <a:tailEnd/>
          </a:ln>
        </p:spPr>
      </p:pic>
      <p:sp>
        <p:nvSpPr>
          <p:cNvPr id="4" name="TextBox 3"/>
          <p:cNvSpPr txBox="1"/>
          <p:nvPr/>
        </p:nvSpPr>
        <p:spPr>
          <a:xfrm>
            <a:off x="2514600" y="3962400"/>
            <a:ext cx="4191000" cy="2677656"/>
          </a:xfrm>
          <a:prstGeom prst="rect">
            <a:avLst/>
          </a:prstGeom>
          <a:noFill/>
        </p:spPr>
        <p:txBody>
          <a:bodyPr wrap="square" rtlCol="0">
            <a:spAutoFit/>
          </a:bodyPr>
          <a:lstStyle/>
          <a:p>
            <a:pPr algn="ctr"/>
            <a:r>
              <a:rPr lang="en-US" sz="2500" b="1" dirty="0" smtClean="0">
                <a:solidFill>
                  <a:srgbClr val="00B050"/>
                </a:solidFill>
              </a:rPr>
              <a:t>By:</a:t>
            </a:r>
          </a:p>
          <a:p>
            <a:pPr algn="ctr"/>
            <a:endParaRPr lang="en-US" sz="2500" b="1" dirty="0" smtClean="0">
              <a:solidFill>
                <a:srgbClr val="00B050"/>
              </a:solidFill>
            </a:endParaRPr>
          </a:p>
          <a:p>
            <a:pPr algn="ctr"/>
            <a:r>
              <a:rPr lang="en-US" sz="2500" b="1" dirty="0" smtClean="0">
                <a:solidFill>
                  <a:srgbClr val="00B050"/>
                </a:solidFill>
              </a:rPr>
              <a:t>Christine Urban </a:t>
            </a:r>
          </a:p>
          <a:p>
            <a:pPr algn="ctr"/>
            <a:r>
              <a:rPr lang="en-US" sz="2500" b="1" dirty="0" smtClean="0">
                <a:solidFill>
                  <a:srgbClr val="00B050"/>
                </a:solidFill>
              </a:rPr>
              <a:t>Yulia Burvan</a:t>
            </a:r>
          </a:p>
          <a:p>
            <a:pPr algn="ctr"/>
            <a:r>
              <a:rPr lang="en-US" sz="2500" b="1" dirty="0" smtClean="0">
                <a:solidFill>
                  <a:srgbClr val="00B050"/>
                </a:solidFill>
              </a:rPr>
              <a:t> Anthony Connor</a:t>
            </a:r>
          </a:p>
          <a:p>
            <a:pPr algn="ctr"/>
            <a:r>
              <a:rPr lang="en-US" sz="2500" b="1" dirty="0" smtClean="0">
                <a:solidFill>
                  <a:srgbClr val="00B050"/>
                </a:solidFill>
              </a:rPr>
              <a:t> Karina Makarova</a:t>
            </a:r>
          </a:p>
          <a:p>
            <a:pPr algn="ctr"/>
            <a:r>
              <a:rPr lang="en-US" b="1" dirty="0" smtClean="0">
                <a:solidFill>
                  <a:srgbClr val="00B050"/>
                </a:solidFill>
              </a:rPr>
              <a:t> </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066800"/>
          <a:ext cx="8229600" cy="5638800"/>
        </p:xfrm>
        <a:graphic>
          <a:graphicData uri="http://schemas.openxmlformats.org/drawingml/2006/table">
            <a:tbl>
              <a:tblPr firstRow="1" bandRow="1">
                <a:tableStyleId>{8FD4443E-F989-4FC4-A0C8-D5A2AF1F390B}</a:tableStyleId>
              </a:tblPr>
              <a:tblGrid>
                <a:gridCol w="4114800"/>
                <a:gridCol w="4114800"/>
              </a:tblGrid>
              <a:tr h="763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7E39"/>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STRENGTHS</a:t>
                      </a:r>
                    </a:p>
                    <a:p>
                      <a:endParaRPr lang="en-US" dirty="0"/>
                    </a:p>
                  </a:txBody>
                  <a:tcPr>
                    <a:gradFill flip="none" rotWithShape="1">
                      <a:gsLst>
                        <a:gs pos="0">
                          <a:srgbClr val="03D4A8"/>
                        </a:gs>
                        <a:gs pos="25000">
                          <a:srgbClr val="21D6E0"/>
                        </a:gs>
                        <a:gs pos="75000">
                          <a:srgbClr val="0087E6"/>
                        </a:gs>
                        <a:gs pos="100000">
                          <a:srgbClr val="005CBF"/>
                        </a:gs>
                      </a:gsLst>
                      <a:lin ang="81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7E39"/>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WEAKNESES</a:t>
                      </a:r>
                    </a:p>
                    <a:p>
                      <a:pPr algn="ctr"/>
                      <a:endParaRPr lang="en-US" dirty="0"/>
                    </a:p>
                  </a:txBody>
                  <a:tcPr>
                    <a:gradFill>
                      <a:gsLst>
                        <a:gs pos="0">
                          <a:srgbClr val="CCCCFF"/>
                        </a:gs>
                        <a:gs pos="17999">
                          <a:srgbClr val="99CCFF"/>
                        </a:gs>
                        <a:gs pos="36000">
                          <a:srgbClr val="9966FF"/>
                        </a:gs>
                        <a:gs pos="61000">
                          <a:srgbClr val="CC99FF"/>
                        </a:gs>
                        <a:gs pos="82001">
                          <a:srgbClr val="99CCFF"/>
                        </a:gs>
                        <a:gs pos="100000">
                          <a:srgbClr val="CCCCFF"/>
                        </a:gs>
                      </a:gsLst>
                      <a:lin ang="8100000" scaled="0"/>
                    </a:gradFill>
                  </a:tcPr>
                </a:tc>
              </a:tr>
              <a:tr h="1295400">
                <a:tc>
                  <a:txBody>
                    <a:bodyPr/>
                    <a:lstStyle/>
                    <a:p>
                      <a:pPr algn="just">
                        <a:buFont typeface="Wingdings" pitchFamily="2" charset="2"/>
                        <a:buChar char="§"/>
                      </a:pPr>
                      <a:r>
                        <a:rPr lang="en-US" b="1" dirty="0" smtClean="0">
                          <a:solidFill>
                            <a:schemeClr val="tx1"/>
                          </a:solidFill>
                        </a:rPr>
                        <a:t> Leading Market Position</a:t>
                      </a:r>
                    </a:p>
                    <a:p>
                      <a:pPr algn="just">
                        <a:buFont typeface="Wingdings" pitchFamily="2" charset="2"/>
                        <a:buChar char="§"/>
                      </a:pPr>
                      <a:r>
                        <a:rPr lang="en-US" b="1" dirty="0" smtClean="0">
                          <a:solidFill>
                            <a:schemeClr val="tx1"/>
                          </a:solidFill>
                        </a:rPr>
                        <a:t> Robust Financial Performance</a:t>
                      </a:r>
                    </a:p>
                    <a:p>
                      <a:pPr algn="just">
                        <a:buFont typeface="Wingdings" pitchFamily="2" charset="2"/>
                        <a:buChar char="§"/>
                      </a:pPr>
                      <a:r>
                        <a:rPr lang="en-US" b="1" dirty="0" smtClean="0">
                          <a:solidFill>
                            <a:schemeClr val="tx1"/>
                          </a:solidFill>
                        </a:rPr>
                        <a:t> No. 1 in Customer Service</a:t>
                      </a:r>
                    </a:p>
                    <a:p>
                      <a:pPr algn="just">
                        <a:buFont typeface="Wingdings" pitchFamily="2" charset="2"/>
                        <a:buChar char="§"/>
                      </a:pPr>
                      <a:r>
                        <a:rPr lang="en-US" b="1" dirty="0" smtClean="0">
                          <a:solidFill>
                            <a:schemeClr val="tx1"/>
                          </a:solidFill>
                        </a:rPr>
                        <a:t> Large Fleet of Vehicles</a:t>
                      </a:r>
                    </a:p>
                    <a:p>
                      <a:endParaRPr lang="en-US" dirty="0"/>
                    </a:p>
                  </a:txBody>
                  <a:tcPr>
                    <a:solidFill>
                      <a:schemeClr val="accent5">
                        <a:lumMod val="20000"/>
                        <a:lumOff val="80000"/>
                      </a:schemeClr>
                    </a:solidFill>
                  </a:tcPr>
                </a:tc>
                <a:tc>
                  <a:txBody>
                    <a:bodyPr/>
                    <a:lstStyle/>
                    <a:p>
                      <a:pPr>
                        <a:buFont typeface="Wingdings" pitchFamily="2" charset="2"/>
                        <a:buChar char="§"/>
                      </a:pPr>
                      <a:r>
                        <a:rPr lang="en-US" b="1" dirty="0" smtClean="0">
                          <a:solidFill>
                            <a:schemeClr val="tx1"/>
                          </a:solidFill>
                        </a:rPr>
                        <a:t> Maintenance and Cost of Repairs</a:t>
                      </a:r>
                    </a:p>
                    <a:p>
                      <a:pPr>
                        <a:buFont typeface="Wingdings" pitchFamily="2" charset="2"/>
                        <a:buChar char="§"/>
                      </a:pPr>
                      <a:r>
                        <a:rPr lang="en-US" b="1" dirty="0" smtClean="0">
                          <a:solidFill>
                            <a:schemeClr val="tx1"/>
                          </a:solidFill>
                        </a:rPr>
                        <a:t> Very</a:t>
                      </a:r>
                      <a:r>
                        <a:rPr lang="en-US" b="1" baseline="0" dirty="0" smtClean="0">
                          <a:solidFill>
                            <a:schemeClr val="tx1"/>
                          </a:solidFill>
                        </a:rPr>
                        <a:t> Capital Intensive Operations </a:t>
                      </a:r>
                    </a:p>
                    <a:p>
                      <a:pPr>
                        <a:buFont typeface="Wingdings" pitchFamily="2" charset="2"/>
                        <a:buChar char="§"/>
                      </a:pPr>
                      <a:r>
                        <a:rPr lang="en-US" b="1" baseline="0" dirty="0" smtClean="0">
                          <a:solidFill>
                            <a:schemeClr val="tx1"/>
                          </a:solidFill>
                        </a:rPr>
                        <a:t> No One-Way Rentals</a:t>
                      </a:r>
                      <a:endParaRPr lang="en-US" b="1" dirty="0">
                        <a:solidFill>
                          <a:schemeClr val="tx1"/>
                        </a:solidFill>
                      </a:endParaRPr>
                    </a:p>
                  </a:txBody>
                  <a:tcPr>
                    <a:solidFill>
                      <a:schemeClr val="accent4">
                        <a:lumMod val="40000"/>
                        <a:lumOff val="60000"/>
                      </a:schemeClr>
                    </a:solidFill>
                  </a:tcPr>
                </a:tc>
              </a:tr>
              <a:tr h="975360">
                <a:tc>
                  <a:txBody>
                    <a:bodyPr/>
                    <a:lstStyle/>
                    <a:p>
                      <a:pPr algn="ctr"/>
                      <a:endParaRPr lang="en-US" b="1" dirty="0" smtClean="0">
                        <a:solidFill>
                          <a:srgbClr val="007E39"/>
                        </a:solidFill>
                      </a:endParaRPr>
                    </a:p>
                    <a:p>
                      <a:pPr algn="ctr"/>
                      <a:r>
                        <a:rPr lang="en-US" b="1" dirty="0" smtClean="0">
                          <a:solidFill>
                            <a:schemeClr val="tx1"/>
                          </a:solidFill>
                        </a:rPr>
                        <a:t>OPPORTUNITIES</a:t>
                      </a:r>
                      <a:endParaRPr lang="en-US" b="1" dirty="0">
                        <a:solidFill>
                          <a:schemeClr val="tx1"/>
                        </a:solidFill>
                      </a:endParaRPr>
                    </a:p>
                  </a:txBody>
                  <a:tcPr>
                    <a:gradFill>
                      <a:gsLst>
                        <a:gs pos="0">
                          <a:srgbClr val="000082"/>
                        </a:gs>
                        <a:gs pos="30000">
                          <a:srgbClr val="66008F"/>
                        </a:gs>
                        <a:gs pos="64999">
                          <a:srgbClr val="BA0066"/>
                        </a:gs>
                        <a:gs pos="89999">
                          <a:srgbClr val="FF0000"/>
                        </a:gs>
                        <a:gs pos="100000">
                          <a:srgbClr val="FF8200"/>
                        </a:gs>
                      </a:gsLst>
                      <a:lin ang="8100000" scaled="0"/>
                    </a:gradFill>
                  </a:tcPr>
                </a:tc>
                <a:tc>
                  <a:txBody>
                    <a:bodyPr/>
                    <a:lstStyle/>
                    <a:p>
                      <a:pPr algn="ctr"/>
                      <a:r>
                        <a:rPr lang="en-US" b="1" dirty="0" smtClean="0">
                          <a:solidFill>
                            <a:srgbClr val="007E39"/>
                          </a:solidFill>
                        </a:rPr>
                        <a:t/>
                      </a:r>
                      <a:br>
                        <a:rPr lang="en-US" b="1" dirty="0" smtClean="0">
                          <a:solidFill>
                            <a:srgbClr val="007E39"/>
                          </a:solidFill>
                        </a:rPr>
                      </a:br>
                      <a:r>
                        <a:rPr lang="en-US" b="1" dirty="0" smtClean="0">
                          <a:solidFill>
                            <a:schemeClr val="tx1"/>
                          </a:solidFill>
                        </a:rPr>
                        <a:t>THREATS</a:t>
                      </a:r>
                      <a:endParaRPr lang="en-US" b="1" dirty="0">
                        <a:solidFill>
                          <a:schemeClr val="tx1"/>
                        </a:solidFill>
                      </a:endParaRPr>
                    </a:p>
                  </a:txBody>
                  <a:tc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8100000" scaled="0"/>
                    </a:gradFill>
                  </a:tcPr>
                </a:tc>
              </a:tr>
              <a:tr h="1680004">
                <a:tc>
                  <a:txBody>
                    <a:bodyPr/>
                    <a:lstStyle/>
                    <a:p>
                      <a:pPr algn="just">
                        <a:buFont typeface="Wingdings" pitchFamily="2" charset="2"/>
                        <a:buChar char="§"/>
                      </a:pPr>
                      <a:r>
                        <a:rPr lang="en-US" b="1" dirty="0" smtClean="0">
                          <a:solidFill>
                            <a:schemeClr val="tx1"/>
                          </a:solidFill>
                        </a:rPr>
                        <a:t> Trend for renting Cars</a:t>
                      </a:r>
                    </a:p>
                    <a:p>
                      <a:pPr algn="just">
                        <a:buFont typeface="Wingdings" pitchFamily="2" charset="2"/>
                        <a:buChar char="§"/>
                      </a:pPr>
                      <a:r>
                        <a:rPr lang="en-US" b="1" dirty="0" smtClean="0">
                          <a:solidFill>
                            <a:schemeClr val="tx1"/>
                          </a:solidFill>
                        </a:rPr>
                        <a:t> Use of Internet for Rentals</a:t>
                      </a:r>
                    </a:p>
                    <a:p>
                      <a:pPr algn="just">
                        <a:buFont typeface="Wingdings" pitchFamily="2" charset="2"/>
                        <a:buChar char="§"/>
                      </a:pPr>
                      <a:r>
                        <a:rPr lang="en-US" b="1" dirty="0" smtClean="0">
                          <a:solidFill>
                            <a:schemeClr val="tx1"/>
                          </a:solidFill>
                        </a:rPr>
                        <a:t> Bigger presence at the Airports</a:t>
                      </a:r>
                    </a:p>
                    <a:p>
                      <a:pPr algn="just">
                        <a:buFont typeface="Wingdings" pitchFamily="2" charset="2"/>
                        <a:buChar char="§"/>
                      </a:pPr>
                      <a:r>
                        <a:rPr lang="en-US" b="1" dirty="0" smtClean="0">
                          <a:solidFill>
                            <a:schemeClr val="tx1"/>
                          </a:solidFill>
                        </a:rPr>
                        <a:t> Serving ‘Green’ Customers</a:t>
                      </a:r>
                    </a:p>
                    <a:p>
                      <a:pPr>
                        <a:buFont typeface="Wingdings" pitchFamily="2" charset="2"/>
                        <a:buNone/>
                      </a:pPr>
                      <a:endParaRPr lang="en-US" b="1" dirty="0">
                        <a:solidFill>
                          <a:schemeClr val="tx1"/>
                        </a:solidFill>
                      </a:endParaRPr>
                    </a:p>
                  </a:txBody>
                  <a:tcPr>
                    <a:solidFill>
                      <a:srgbClr val="FA4C50"/>
                    </a:solidFill>
                  </a:tcPr>
                </a:tc>
                <a:tc>
                  <a:txBody>
                    <a:bodyPr/>
                    <a:lstStyle/>
                    <a:p>
                      <a:pPr>
                        <a:buFont typeface="Wingdings" pitchFamily="2" charset="2"/>
                        <a:buChar char="§"/>
                      </a:pPr>
                      <a:r>
                        <a:rPr lang="en-US" b="1" dirty="0" smtClean="0">
                          <a:solidFill>
                            <a:schemeClr val="tx1"/>
                          </a:solidFill>
                        </a:rPr>
                        <a:t> Increasing Fuel Prices</a:t>
                      </a:r>
                    </a:p>
                    <a:p>
                      <a:pPr>
                        <a:buFont typeface="Wingdings" pitchFamily="2" charset="2"/>
                        <a:buChar char="§"/>
                      </a:pPr>
                      <a:r>
                        <a:rPr lang="en-US" b="1" dirty="0" smtClean="0">
                          <a:solidFill>
                            <a:schemeClr val="tx1"/>
                          </a:solidFill>
                        </a:rPr>
                        <a:t> Intense Competition (Hertz, Avis, National,</a:t>
                      </a:r>
                      <a:r>
                        <a:rPr lang="en-US" b="1" baseline="0" dirty="0" smtClean="0">
                          <a:solidFill>
                            <a:schemeClr val="tx1"/>
                          </a:solidFill>
                        </a:rPr>
                        <a:t> Alamo, Dollar/ Thrifty Car Rentals)</a:t>
                      </a:r>
                      <a:endParaRPr lang="en-US" b="1" dirty="0" smtClean="0">
                        <a:solidFill>
                          <a:schemeClr val="tx1"/>
                        </a:solidFill>
                      </a:endParaRPr>
                    </a:p>
                    <a:p>
                      <a:pPr>
                        <a:buFont typeface="Wingdings" pitchFamily="2" charset="2"/>
                        <a:buChar char="§"/>
                      </a:pPr>
                      <a:r>
                        <a:rPr lang="en-US" b="1" dirty="0" smtClean="0">
                          <a:solidFill>
                            <a:schemeClr val="tx1"/>
                          </a:solidFill>
                        </a:rPr>
                        <a:t> Downturn in the (Used)</a:t>
                      </a:r>
                      <a:r>
                        <a:rPr lang="en-US" b="1" baseline="0" dirty="0" smtClean="0">
                          <a:solidFill>
                            <a:schemeClr val="tx1"/>
                          </a:solidFill>
                        </a:rPr>
                        <a:t> Car Markets</a:t>
                      </a:r>
                    </a:p>
                    <a:p>
                      <a:pPr>
                        <a:buFont typeface="Wingdings" pitchFamily="2" charset="2"/>
                        <a:buChar char="§"/>
                      </a:pPr>
                      <a:r>
                        <a:rPr lang="en-US" b="1" baseline="0" dirty="0" smtClean="0">
                          <a:solidFill>
                            <a:schemeClr val="tx1"/>
                          </a:solidFill>
                        </a:rPr>
                        <a:t> Mergers &amp; Acquisitions</a:t>
                      </a:r>
                      <a:endParaRPr lang="en-US" b="1" dirty="0" smtClean="0">
                        <a:solidFill>
                          <a:schemeClr val="tx1"/>
                        </a:solidFill>
                      </a:endParaRPr>
                    </a:p>
                    <a:p>
                      <a:pPr>
                        <a:buFont typeface="Wingdings" pitchFamily="2" charset="2"/>
                        <a:buChar char="§"/>
                      </a:pPr>
                      <a:endParaRPr lang="en-US" b="1" dirty="0" smtClean="0">
                        <a:solidFill>
                          <a:schemeClr val="tx1"/>
                        </a:solidFill>
                      </a:endParaRPr>
                    </a:p>
                    <a:p>
                      <a:pPr>
                        <a:buFont typeface="Wingdings" pitchFamily="2" charset="2"/>
                        <a:buChar char="§"/>
                      </a:pPr>
                      <a:endParaRPr lang="en-US" b="1" dirty="0">
                        <a:solidFill>
                          <a:schemeClr val="tx1"/>
                        </a:solidFill>
                      </a:endParaRPr>
                    </a:p>
                  </a:txBody>
                  <a:tcPr>
                    <a:solidFill>
                      <a:schemeClr val="accent2">
                        <a:lumMod val="60000"/>
                        <a:lumOff val="40000"/>
                      </a:schemeClr>
                    </a:solidFill>
                  </a:tcPr>
                </a:tc>
              </a:tr>
            </a:tbl>
          </a:graphicData>
        </a:graphic>
      </p:graphicFrame>
      <p:sp>
        <p:nvSpPr>
          <p:cNvPr id="3" name="TextBox 2"/>
          <p:cNvSpPr txBox="1"/>
          <p:nvPr/>
        </p:nvSpPr>
        <p:spPr>
          <a:xfrm>
            <a:off x="2209800" y="152400"/>
            <a:ext cx="4800600" cy="830997"/>
          </a:xfrm>
          <a:prstGeom prst="rect">
            <a:avLst/>
          </a:prstGeom>
          <a:noFill/>
        </p:spPr>
        <p:txBody>
          <a:bodyPr wrap="square" rtlCol="0">
            <a:spAutoFit/>
          </a:bodyPr>
          <a:lstStyle/>
          <a:p>
            <a:pPr algn="ctr"/>
            <a:r>
              <a:rPr lang="en-US" sz="4800" b="1" dirty="0" smtClean="0">
                <a:solidFill>
                  <a:srgbClr val="00B050"/>
                </a:solidFill>
              </a:rPr>
              <a:t>SWOT Analysis</a:t>
            </a:r>
            <a:endParaRPr lang="en-US" sz="4800"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00200"/>
            <a:ext cx="5943600" cy="2308324"/>
          </a:xfrm>
          <a:prstGeom prst="rect">
            <a:avLst/>
          </a:prstGeom>
          <a:noFill/>
        </p:spPr>
        <p:txBody>
          <a:bodyPr wrap="square" rtlCol="0">
            <a:spAutoFit/>
          </a:bodyPr>
          <a:lstStyle/>
          <a:p>
            <a:pPr algn="ctr"/>
            <a:r>
              <a:rPr lang="en-US" sz="7200" b="1" dirty="0" smtClean="0">
                <a:solidFill>
                  <a:srgbClr val="00B050"/>
                </a:solidFill>
                <a:hlinkClick r:id="rId2"/>
              </a:rPr>
              <a:t>“The Big Idea” Clip</a:t>
            </a:r>
            <a:endParaRPr lang="en-US" sz="7200" b="1"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
            <a:ext cx="6400800" cy="830997"/>
          </a:xfrm>
          <a:prstGeom prst="rect">
            <a:avLst/>
          </a:prstGeom>
          <a:noFill/>
        </p:spPr>
        <p:txBody>
          <a:bodyPr wrap="square" rtlCol="0">
            <a:spAutoFit/>
          </a:bodyPr>
          <a:lstStyle/>
          <a:p>
            <a:pPr algn="ctr"/>
            <a:r>
              <a:rPr lang="en-US" sz="4800" b="1" dirty="0" smtClean="0">
                <a:solidFill>
                  <a:srgbClr val="00B050"/>
                </a:solidFill>
              </a:rPr>
              <a:t>Customer Relations</a:t>
            </a:r>
            <a:endParaRPr lang="en-US" sz="4800" b="1" dirty="0">
              <a:solidFill>
                <a:srgbClr val="00B050"/>
              </a:solidFill>
            </a:endParaRPr>
          </a:p>
        </p:txBody>
      </p:sp>
      <p:sp>
        <p:nvSpPr>
          <p:cNvPr id="3" name="TextBox 2"/>
          <p:cNvSpPr txBox="1"/>
          <p:nvPr/>
        </p:nvSpPr>
        <p:spPr>
          <a:xfrm>
            <a:off x="228600" y="1143000"/>
            <a:ext cx="8763000" cy="3416320"/>
          </a:xfrm>
          <a:prstGeom prst="rect">
            <a:avLst/>
          </a:prstGeom>
          <a:noFill/>
        </p:spPr>
        <p:txBody>
          <a:bodyPr wrap="square" rtlCol="0">
            <a:spAutoFit/>
          </a:bodyPr>
          <a:lstStyle/>
          <a:p>
            <a:pPr algn="ctr"/>
            <a:r>
              <a:rPr lang="en-US" b="1" dirty="0" smtClean="0"/>
              <a:t>Jack Taylor’s Business Philosophy:</a:t>
            </a:r>
          </a:p>
          <a:p>
            <a:pPr algn="ctr"/>
            <a:endParaRPr lang="en-US" b="1" dirty="0"/>
          </a:p>
          <a:p>
            <a:pPr algn="ctr"/>
            <a:r>
              <a:rPr lang="en-US" b="1" dirty="0" smtClean="0"/>
              <a:t>“Take care of your customers and your employees, and profit will take care of itself.”</a:t>
            </a:r>
          </a:p>
          <a:p>
            <a:pPr algn="ctr"/>
            <a:endParaRPr lang="en-US" b="1" dirty="0"/>
          </a:p>
          <a:p>
            <a:pPr algn="ctr"/>
            <a:r>
              <a:rPr lang="en-US" b="1" dirty="0" smtClean="0"/>
              <a:t>“Treat customers the way you would want to be treated as a customer. “</a:t>
            </a:r>
          </a:p>
          <a:p>
            <a:pPr algn="ctr"/>
            <a:endParaRPr lang="en-US" b="1" dirty="0"/>
          </a:p>
          <a:p>
            <a:pPr algn="ctr"/>
            <a:r>
              <a:rPr lang="en-US" b="1" dirty="0" smtClean="0"/>
              <a:t>“Repeat customers are the quickest way to build a solid base of business.”</a:t>
            </a:r>
          </a:p>
          <a:p>
            <a:pPr algn="ctr"/>
            <a:endParaRPr lang="en-US" b="1" dirty="0"/>
          </a:p>
          <a:p>
            <a:pPr algn="ctr"/>
            <a:r>
              <a:rPr lang="en-US" b="1" dirty="0" smtClean="0"/>
              <a:t>“Never promise what you can’t deliver; deliver more than you promise.”</a:t>
            </a:r>
          </a:p>
          <a:p>
            <a:pPr algn="ctr"/>
            <a:endParaRPr lang="en-US" b="1" dirty="0"/>
          </a:p>
          <a:p>
            <a:pPr algn="ctr"/>
            <a:r>
              <a:rPr lang="en-US" b="1" dirty="0" smtClean="0"/>
              <a:t>“After dealing with us, we want customers to say, ‘This is the best place I’ve ever done business.’”</a:t>
            </a:r>
            <a:endParaRPr lang="en-US" b="1" dirty="0"/>
          </a:p>
        </p:txBody>
      </p:sp>
      <p:pic>
        <p:nvPicPr>
          <p:cNvPr id="21507" name="Picture 3"/>
          <p:cNvPicPr>
            <a:picLocks noChangeAspect="1" noChangeArrowheads="1"/>
          </p:cNvPicPr>
          <p:nvPr/>
        </p:nvPicPr>
        <p:blipFill>
          <a:blip r:embed="rId2" cstate="print"/>
          <a:srcRect/>
          <a:stretch>
            <a:fillRect/>
          </a:stretch>
        </p:blipFill>
        <p:spPr bwMode="auto">
          <a:xfrm>
            <a:off x="5334000" y="4495800"/>
            <a:ext cx="1905000" cy="762000"/>
          </a:xfrm>
          <a:prstGeom prst="rect">
            <a:avLst/>
          </a:prstGeom>
          <a:ln>
            <a:noFill/>
          </a:ln>
          <a:effectLst>
            <a:softEdge rad="112500"/>
          </a:effectLst>
        </p:spPr>
      </p:pic>
      <p:pic>
        <p:nvPicPr>
          <p:cNvPr id="21508" name="Picture 4"/>
          <p:cNvPicPr>
            <a:picLocks noChangeAspect="1" noChangeArrowheads="1"/>
          </p:cNvPicPr>
          <p:nvPr/>
        </p:nvPicPr>
        <p:blipFill>
          <a:blip r:embed="rId3" cstate="print"/>
          <a:srcRect/>
          <a:stretch>
            <a:fillRect/>
          </a:stretch>
        </p:blipFill>
        <p:spPr bwMode="auto">
          <a:xfrm>
            <a:off x="1219200" y="4495800"/>
            <a:ext cx="1905000" cy="2197100"/>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3400" y="4648200"/>
            <a:ext cx="2819400" cy="1877720"/>
          </a:xfrm>
          <a:prstGeom prst="rect">
            <a:avLst/>
          </a:prstGeom>
          <a:noFill/>
          <a:ln w="60325">
            <a:solidFill>
              <a:schemeClr val="tx1"/>
            </a:solidFill>
            <a:miter lim="800000"/>
            <a:headEnd/>
            <a:tailEnd/>
          </a:ln>
        </p:spPr>
      </p:pic>
      <p:sp>
        <p:nvSpPr>
          <p:cNvPr id="3" name="Rectangle 2"/>
          <p:cNvSpPr/>
          <p:nvPr/>
        </p:nvSpPr>
        <p:spPr>
          <a:xfrm>
            <a:off x="3581400" y="1447800"/>
            <a:ext cx="5334000" cy="5109091"/>
          </a:xfrm>
          <a:prstGeom prst="rect">
            <a:avLst/>
          </a:prstGeom>
        </p:spPr>
        <p:txBody>
          <a:bodyPr wrap="square">
            <a:spAutoFit/>
          </a:bodyPr>
          <a:lstStyle/>
          <a:p>
            <a:r>
              <a:rPr lang="en-US" b="1" dirty="0" smtClean="0"/>
              <a:t>*When Enterprise first started, Jack Taylor really wanted to know his customers personally. He would keep track of who was using their cars</a:t>
            </a:r>
            <a:r>
              <a:rPr lang="en-US" b="1" dirty="0"/>
              <a:t> </a:t>
            </a:r>
            <a:r>
              <a:rPr lang="en-US" b="1" dirty="0" smtClean="0"/>
              <a:t>he could call and thank them. He started the business because he thought he could provide customers with the best possible experience. </a:t>
            </a:r>
          </a:p>
          <a:p>
            <a:r>
              <a:rPr lang="en-US" b="1" dirty="0" smtClean="0"/>
              <a:t>*As they grew, Enterprise began to have some minor complaints so, in 1994, they decided to ramp up their customer satisfaction research.</a:t>
            </a:r>
          </a:p>
          <a:p>
            <a:pPr>
              <a:buFont typeface="Georgia" pitchFamily="18" charset="0"/>
              <a:buNone/>
            </a:pPr>
            <a:r>
              <a:rPr lang="en-US" b="1" dirty="0"/>
              <a:t>*</a:t>
            </a:r>
            <a:r>
              <a:rPr lang="en-US" b="1" dirty="0" smtClean="0"/>
              <a:t>They created a measurement called </a:t>
            </a:r>
            <a:r>
              <a:rPr lang="en-US" sz="2000" b="1" dirty="0" err="1" smtClean="0"/>
              <a:t>ESQi</a:t>
            </a:r>
            <a:r>
              <a:rPr lang="en-US" b="1" dirty="0" smtClean="0"/>
              <a:t> (Enterprise Service Quality index) which is a statistically valid sample of customers' opinions taken monthly, at every one of their branches. </a:t>
            </a:r>
          </a:p>
          <a:p>
            <a:pPr>
              <a:buFont typeface="Georgia" pitchFamily="18" charset="0"/>
              <a:buNone/>
            </a:pPr>
            <a:r>
              <a:rPr lang="en-US" b="1" dirty="0"/>
              <a:t>*</a:t>
            </a:r>
            <a:r>
              <a:rPr lang="en-US" b="1" dirty="0" smtClean="0"/>
              <a:t>There are two important questions asked. The first asks about the customer's satisfaction level, with five answers ranging from "completely satisfied" to "completely dissatisfied," and the second asks how likely he would be to return to Enterprise. </a:t>
            </a:r>
          </a:p>
        </p:txBody>
      </p:sp>
      <p:sp>
        <p:nvSpPr>
          <p:cNvPr id="4" name="Rectangle 3"/>
          <p:cNvSpPr/>
          <p:nvPr/>
        </p:nvSpPr>
        <p:spPr>
          <a:xfrm>
            <a:off x="1981200" y="152400"/>
            <a:ext cx="5150321" cy="830997"/>
          </a:xfrm>
          <a:prstGeom prst="rect">
            <a:avLst/>
          </a:prstGeom>
        </p:spPr>
        <p:txBody>
          <a:bodyPr wrap="none">
            <a:spAutoFit/>
          </a:bodyPr>
          <a:lstStyle/>
          <a:p>
            <a:pPr algn="ctr"/>
            <a:r>
              <a:rPr lang="en-US" sz="4800" b="1" dirty="0" smtClean="0">
                <a:solidFill>
                  <a:srgbClr val="00B050"/>
                </a:solidFill>
              </a:rPr>
              <a:t>Customer Relations</a:t>
            </a:r>
            <a:endParaRPr lang="en-US" sz="4800" b="1" dirty="0">
              <a:solidFill>
                <a:srgbClr val="00B050"/>
              </a:solidFill>
            </a:endParaRPr>
          </a:p>
        </p:txBody>
      </p:sp>
      <p:pic>
        <p:nvPicPr>
          <p:cNvPr id="22530" name="Picture 2"/>
          <p:cNvPicPr>
            <a:picLocks noChangeAspect="1" noChangeArrowheads="1"/>
          </p:cNvPicPr>
          <p:nvPr/>
        </p:nvPicPr>
        <p:blipFill>
          <a:blip r:embed="rId3" cstate="print"/>
          <a:srcRect/>
          <a:stretch>
            <a:fillRect/>
          </a:stretch>
        </p:blipFill>
        <p:spPr bwMode="auto">
          <a:xfrm>
            <a:off x="685800" y="1295400"/>
            <a:ext cx="2514600" cy="2903220"/>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458200" cy="1754326"/>
          </a:xfrm>
          <a:prstGeom prst="rect">
            <a:avLst/>
          </a:prstGeom>
        </p:spPr>
        <p:txBody>
          <a:bodyPr wrap="square">
            <a:spAutoFit/>
          </a:bodyPr>
          <a:lstStyle/>
          <a:p>
            <a:pPr marL="365760" indent="-256032" fontAlgn="auto">
              <a:spcAft>
                <a:spcPts val="0"/>
              </a:spcAft>
              <a:buClr>
                <a:schemeClr val="accent3"/>
              </a:buClr>
              <a:defRPr/>
            </a:pPr>
            <a:r>
              <a:rPr lang="en-US" b="1" dirty="0" smtClean="0"/>
              <a:t>The </a:t>
            </a:r>
            <a:r>
              <a:rPr lang="en-US" b="1" dirty="0" err="1"/>
              <a:t>ESQi</a:t>
            </a:r>
            <a:r>
              <a:rPr lang="en-US" b="1" dirty="0"/>
              <a:t> results have </a:t>
            </a:r>
            <a:r>
              <a:rPr lang="en-US" b="1" dirty="0" smtClean="0"/>
              <a:t>helped to teach Enterprise what drives customer</a:t>
            </a:r>
          </a:p>
          <a:p>
            <a:pPr marL="365760" indent="-256032" fontAlgn="auto">
              <a:spcAft>
                <a:spcPts val="0"/>
              </a:spcAft>
              <a:buClr>
                <a:schemeClr val="accent3"/>
              </a:buClr>
              <a:defRPr/>
            </a:pPr>
            <a:r>
              <a:rPr lang="en-US" b="1" dirty="0" smtClean="0"/>
              <a:t> satisfaction:</a:t>
            </a:r>
          </a:p>
          <a:p>
            <a:pPr marL="365760" indent="-256032" fontAlgn="auto">
              <a:spcAft>
                <a:spcPts val="0"/>
              </a:spcAft>
              <a:buClr>
                <a:schemeClr val="accent3"/>
              </a:buClr>
              <a:defRPr/>
            </a:pPr>
            <a:endParaRPr lang="en-US" b="1" dirty="0"/>
          </a:p>
          <a:p>
            <a:pPr marL="365760" indent="-256032" fontAlgn="auto">
              <a:spcAft>
                <a:spcPts val="0"/>
              </a:spcAft>
              <a:buClr>
                <a:schemeClr val="accent3"/>
              </a:buClr>
              <a:buFont typeface="Georgia"/>
              <a:buNone/>
              <a:defRPr/>
            </a:pPr>
            <a:r>
              <a:rPr lang="en-US" b="1" dirty="0" smtClean="0"/>
              <a:t>*the </a:t>
            </a:r>
            <a:r>
              <a:rPr lang="en-US" b="1" dirty="0"/>
              <a:t>attitude and </a:t>
            </a:r>
            <a:r>
              <a:rPr lang="en-US" b="1" dirty="0" smtClean="0"/>
              <a:t>helpfulness of Enterprise employees</a:t>
            </a:r>
            <a:endParaRPr lang="en-US" b="1" dirty="0"/>
          </a:p>
          <a:p>
            <a:pPr marL="365760" indent="-256032" fontAlgn="auto">
              <a:spcAft>
                <a:spcPts val="0"/>
              </a:spcAft>
              <a:buClr>
                <a:schemeClr val="accent3"/>
              </a:buClr>
              <a:buFont typeface="Georgia"/>
              <a:buNone/>
              <a:defRPr/>
            </a:pPr>
            <a:r>
              <a:rPr lang="en-US" b="1" dirty="0" smtClean="0"/>
              <a:t>*the </a:t>
            </a:r>
            <a:r>
              <a:rPr lang="en-US" b="1" dirty="0"/>
              <a:t>speed of the transaction</a:t>
            </a:r>
          </a:p>
          <a:p>
            <a:pPr marL="365760" indent="-256032" fontAlgn="auto">
              <a:spcAft>
                <a:spcPts val="0"/>
              </a:spcAft>
              <a:buClr>
                <a:schemeClr val="accent3"/>
              </a:buClr>
              <a:buFont typeface="Georgia"/>
              <a:buNone/>
              <a:defRPr/>
            </a:pPr>
            <a:r>
              <a:rPr lang="en-US" b="1" dirty="0" smtClean="0"/>
              <a:t>*the </a:t>
            </a:r>
            <a:r>
              <a:rPr lang="en-US" b="1" dirty="0"/>
              <a:t>cleanliness of the car.</a:t>
            </a:r>
          </a:p>
        </p:txBody>
      </p:sp>
      <p:sp>
        <p:nvSpPr>
          <p:cNvPr id="3" name="TextBox 2"/>
          <p:cNvSpPr txBox="1"/>
          <p:nvPr/>
        </p:nvSpPr>
        <p:spPr>
          <a:xfrm>
            <a:off x="1066800" y="152400"/>
            <a:ext cx="7162800" cy="830997"/>
          </a:xfrm>
          <a:prstGeom prst="rect">
            <a:avLst/>
          </a:prstGeom>
          <a:noFill/>
        </p:spPr>
        <p:txBody>
          <a:bodyPr wrap="square" rtlCol="0">
            <a:spAutoFit/>
          </a:bodyPr>
          <a:lstStyle/>
          <a:p>
            <a:pPr algn="ctr"/>
            <a:r>
              <a:rPr lang="en-US" sz="4800" b="1" dirty="0" err="1" smtClean="0">
                <a:solidFill>
                  <a:srgbClr val="00B050"/>
                </a:solidFill>
              </a:rPr>
              <a:t>ESQi</a:t>
            </a:r>
            <a:r>
              <a:rPr lang="en-US" sz="4800" b="1" dirty="0" smtClean="0">
                <a:solidFill>
                  <a:srgbClr val="00B050"/>
                </a:solidFill>
              </a:rPr>
              <a:t> and Other Tactics</a:t>
            </a:r>
            <a:endParaRPr lang="en-US" sz="4800" b="1" dirty="0">
              <a:solidFill>
                <a:srgbClr val="00B050"/>
              </a:solidFill>
            </a:endParaRPr>
          </a:p>
        </p:txBody>
      </p:sp>
      <p:sp>
        <p:nvSpPr>
          <p:cNvPr id="4" name="Rectangle 3"/>
          <p:cNvSpPr/>
          <p:nvPr/>
        </p:nvSpPr>
        <p:spPr>
          <a:xfrm>
            <a:off x="152400" y="2741488"/>
            <a:ext cx="8763000" cy="4116512"/>
          </a:xfrm>
          <a:prstGeom prst="rect">
            <a:avLst/>
          </a:prstGeom>
        </p:spPr>
        <p:txBody>
          <a:bodyPr wrap="square">
            <a:spAutoFit/>
          </a:bodyPr>
          <a:lstStyle/>
          <a:p>
            <a:pPr marL="365760" indent="-256032" fontAlgn="auto">
              <a:spcAft>
                <a:spcPts val="0"/>
              </a:spcAft>
              <a:buClr>
                <a:schemeClr val="accent3"/>
              </a:buClr>
              <a:defRPr/>
            </a:pPr>
            <a:r>
              <a:rPr lang="en-US" sz="1750" b="1" dirty="0" smtClean="0"/>
              <a:t>*Enterprise’s </a:t>
            </a:r>
            <a:r>
              <a:rPr lang="en-US" sz="1750" b="1" i="1" dirty="0"/>
              <a:t>"We’ll Pick You Up" </a:t>
            </a:r>
            <a:r>
              <a:rPr lang="en-US" sz="1750" b="1" dirty="0"/>
              <a:t>service, spares customers the hassle of getting a cab </a:t>
            </a:r>
            <a:r>
              <a:rPr lang="en-US" sz="1750" b="1" dirty="0" smtClean="0"/>
              <a:t>to</a:t>
            </a:r>
          </a:p>
          <a:p>
            <a:pPr marL="365760" indent="-256032" fontAlgn="auto">
              <a:spcAft>
                <a:spcPts val="0"/>
              </a:spcAft>
              <a:buClr>
                <a:schemeClr val="accent3"/>
              </a:buClr>
              <a:defRPr/>
            </a:pPr>
            <a:r>
              <a:rPr lang="en-US" sz="1750" b="1" dirty="0" smtClean="0"/>
              <a:t>the rental </a:t>
            </a:r>
            <a:r>
              <a:rPr lang="en-US" sz="1750" b="1" dirty="0"/>
              <a:t>office, </a:t>
            </a:r>
            <a:r>
              <a:rPr lang="en-US" sz="1750" b="1" dirty="0" smtClean="0"/>
              <a:t>and is its </a:t>
            </a:r>
            <a:r>
              <a:rPr lang="en-US" sz="1750" b="1" dirty="0"/>
              <a:t>most visible customer service </a:t>
            </a:r>
            <a:r>
              <a:rPr lang="en-US" sz="1750" b="1" dirty="0" smtClean="0"/>
              <a:t>effort.</a:t>
            </a:r>
          </a:p>
          <a:p>
            <a:pPr marL="365760" indent="-256032" fontAlgn="auto">
              <a:spcAft>
                <a:spcPts val="0"/>
              </a:spcAft>
              <a:buClr>
                <a:schemeClr val="accent3"/>
              </a:buClr>
              <a:defRPr/>
            </a:pPr>
            <a:endParaRPr lang="en-US" sz="1750" b="1" dirty="0"/>
          </a:p>
          <a:p>
            <a:pPr marL="365760" indent="-256032" fontAlgn="auto">
              <a:spcAft>
                <a:spcPts val="0"/>
              </a:spcAft>
              <a:buClr>
                <a:schemeClr val="accent3"/>
              </a:buClr>
              <a:defRPr/>
            </a:pPr>
            <a:r>
              <a:rPr lang="en-US" sz="1750" b="1" dirty="0" smtClean="0"/>
              <a:t>*They </a:t>
            </a:r>
            <a:r>
              <a:rPr lang="en-US" sz="1750" b="1" dirty="0"/>
              <a:t>have developed a ‘Cycle of Service’ training </a:t>
            </a:r>
            <a:r>
              <a:rPr lang="en-US" sz="1750" b="1" dirty="0" smtClean="0"/>
              <a:t>program which gives </a:t>
            </a:r>
            <a:r>
              <a:rPr lang="en-US" sz="1750" b="1" dirty="0"/>
              <a:t>new employees </a:t>
            </a:r>
            <a:r>
              <a:rPr lang="en-US" sz="1750" b="1" dirty="0" smtClean="0"/>
              <a:t>a</a:t>
            </a:r>
          </a:p>
          <a:p>
            <a:pPr marL="365760" indent="-256032" fontAlgn="auto">
              <a:spcAft>
                <a:spcPts val="0"/>
              </a:spcAft>
              <a:buClr>
                <a:schemeClr val="accent3"/>
              </a:buClr>
              <a:defRPr/>
            </a:pPr>
            <a:r>
              <a:rPr lang="en-US" sz="1750" b="1" dirty="0" smtClean="0"/>
              <a:t>number </a:t>
            </a:r>
            <a:r>
              <a:rPr lang="en-US" sz="1750" b="1" dirty="0"/>
              <a:t>of practical tips about how to take care of </a:t>
            </a:r>
            <a:r>
              <a:rPr lang="en-US" sz="1750" b="1" dirty="0" smtClean="0"/>
              <a:t>customers.</a:t>
            </a:r>
          </a:p>
          <a:p>
            <a:pPr marL="365760" indent="-256032" fontAlgn="auto">
              <a:spcAft>
                <a:spcPts val="0"/>
              </a:spcAft>
              <a:buClr>
                <a:schemeClr val="accent3"/>
              </a:buClr>
              <a:defRPr/>
            </a:pPr>
            <a:endParaRPr lang="en-US" sz="1750" b="1" dirty="0"/>
          </a:p>
          <a:p>
            <a:pPr marL="365760" indent="-256032" fontAlgn="auto">
              <a:spcAft>
                <a:spcPts val="0"/>
              </a:spcAft>
              <a:buClr>
                <a:schemeClr val="accent3"/>
              </a:buClr>
              <a:buFont typeface="Georgia"/>
              <a:buNone/>
              <a:defRPr/>
            </a:pPr>
            <a:r>
              <a:rPr lang="en-US" sz="1750" b="1" dirty="0" smtClean="0"/>
              <a:t>*</a:t>
            </a:r>
            <a:r>
              <a:rPr lang="en-US" sz="1750" b="1" dirty="0"/>
              <a:t> </a:t>
            </a:r>
            <a:r>
              <a:rPr lang="en-US" sz="1750" b="1" dirty="0" smtClean="0"/>
              <a:t>Another </a:t>
            </a:r>
            <a:r>
              <a:rPr lang="en-US" sz="1750" b="1" dirty="0"/>
              <a:t>way in which Enterprise has improved customer service is through a system </a:t>
            </a:r>
            <a:r>
              <a:rPr lang="en-US" sz="1750" b="1" dirty="0" smtClean="0"/>
              <a:t>of</a:t>
            </a:r>
          </a:p>
          <a:p>
            <a:pPr marL="365760" indent="-256032" fontAlgn="auto">
              <a:spcAft>
                <a:spcPts val="0"/>
              </a:spcAft>
              <a:buClr>
                <a:schemeClr val="accent3"/>
              </a:buClr>
              <a:buFont typeface="Georgia"/>
              <a:buNone/>
              <a:defRPr/>
            </a:pPr>
            <a:r>
              <a:rPr lang="en-US" sz="1750" b="1" dirty="0" smtClean="0"/>
              <a:t>constructive </a:t>
            </a:r>
            <a:r>
              <a:rPr lang="en-US" sz="1750" b="1" dirty="0"/>
              <a:t>criticism known as ‘The Vote’. Each week members of a branch are asked </a:t>
            </a:r>
            <a:r>
              <a:rPr lang="en-US" sz="1750" b="1" dirty="0" smtClean="0"/>
              <a:t>to</a:t>
            </a:r>
          </a:p>
          <a:p>
            <a:pPr marL="365760" indent="-256032" fontAlgn="auto">
              <a:spcAft>
                <a:spcPts val="0"/>
              </a:spcAft>
              <a:buClr>
                <a:schemeClr val="accent3"/>
              </a:buClr>
              <a:buFont typeface="Georgia"/>
              <a:buNone/>
              <a:defRPr/>
            </a:pPr>
            <a:r>
              <a:rPr lang="en-US" sz="1750" b="1" dirty="0" smtClean="0"/>
              <a:t>rank others</a:t>
            </a:r>
            <a:r>
              <a:rPr lang="en-US" sz="1750" b="1" dirty="0"/>
              <a:t>, from best to worst, based on the quality of their customer service in </a:t>
            </a:r>
            <a:r>
              <a:rPr lang="en-US" sz="1750" b="1" dirty="0" smtClean="0"/>
              <a:t>the</a:t>
            </a:r>
          </a:p>
          <a:p>
            <a:pPr marL="365760" indent="-256032" fontAlgn="auto">
              <a:spcAft>
                <a:spcPts val="0"/>
              </a:spcAft>
              <a:buClr>
                <a:schemeClr val="accent3"/>
              </a:buClr>
              <a:buFont typeface="Georgia"/>
              <a:buNone/>
              <a:defRPr/>
            </a:pPr>
            <a:r>
              <a:rPr lang="en-US" sz="1750" b="1" dirty="0" smtClean="0"/>
              <a:t>Previous week </a:t>
            </a:r>
            <a:r>
              <a:rPr lang="en-US" sz="1750" b="1" dirty="0"/>
              <a:t>and to explain why. Awards are given </a:t>
            </a:r>
            <a:r>
              <a:rPr lang="en-US" sz="1750" b="1" dirty="0" smtClean="0"/>
              <a:t>to </a:t>
            </a:r>
            <a:r>
              <a:rPr lang="en-US" sz="1750" b="1" dirty="0"/>
              <a:t>top-rated employees. </a:t>
            </a:r>
            <a:endParaRPr lang="en-US" sz="1750" b="1" dirty="0" smtClean="0"/>
          </a:p>
          <a:p>
            <a:pPr marL="365760" indent="-256032" fontAlgn="auto">
              <a:spcAft>
                <a:spcPts val="0"/>
              </a:spcAft>
              <a:buClr>
                <a:schemeClr val="accent3"/>
              </a:buClr>
              <a:buFont typeface="Georgia"/>
              <a:buNone/>
              <a:defRPr/>
            </a:pPr>
            <a:endParaRPr lang="en-US" sz="1750" b="1" dirty="0" smtClean="0"/>
          </a:p>
          <a:p>
            <a:pPr marL="365760" indent="-256032" fontAlgn="auto">
              <a:spcAft>
                <a:spcPts val="0"/>
              </a:spcAft>
              <a:buClr>
                <a:schemeClr val="accent3"/>
              </a:buClr>
              <a:buFont typeface="Georgia"/>
              <a:buNone/>
              <a:defRPr/>
            </a:pPr>
            <a:r>
              <a:rPr lang="en-US" sz="1750" b="1" dirty="0"/>
              <a:t>*</a:t>
            </a:r>
            <a:r>
              <a:rPr lang="en-US" sz="1750" b="1" dirty="0" smtClean="0"/>
              <a:t>This </a:t>
            </a:r>
            <a:r>
              <a:rPr lang="en-US" sz="1750" b="1" dirty="0"/>
              <a:t>system of positive criticism works well and very quickly branches with low </a:t>
            </a:r>
            <a:r>
              <a:rPr lang="en-US" sz="1750" b="1" dirty="0" err="1"/>
              <a:t>ESQi</a:t>
            </a:r>
            <a:r>
              <a:rPr lang="en-US" sz="1750" b="1" dirty="0"/>
              <a:t> </a:t>
            </a:r>
            <a:r>
              <a:rPr lang="en-US" sz="1750" b="1" dirty="0" smtClean="0"/>
              <a:t>scores</a:t>
            </a:r>
          </a:p>
          <a:p>
            <a:pPr marL="365760" indent="-256032" fontAlgn="auto">
              <a:spcAft>
                <a:spcPts val="0"/>
              </a:spcAft>
              <a:buClr>
                <a:schemeClr val="accent3"/>
              </a:buClr>
              <a:buFont typeface="Georgia"/>
              <a:buNone/>
              <a:defRPr/>
            </a:pPr>
            <a:r>
              <a:rPr lang="en-US" sz="1750" b="1" dirty="0" smtClean="0"/>
              <a:t>improve </a:t>
            </a:r>
            <a:r>
              <a:rPr lang="en-US" sz="1750" b="1" dirty="0"/>
              <a:t>in the performance tables.</a:t>
            </a:r>
          </a:p>
          <a:p>
            <a:pPr marL="365760" indent="-256032" fontAlgn="auto">
              <a:spcAft>
                <a:spcPts val="0"/>
              </a:spcAft>
              <a:buClr>
                <a:schemeClr val="accent3"/>
              </a:buClr>
              <a:buFont typeface="Georgia"/>
              <a:buNone/>
              <a:defRPr/>
            </a:pPr>
            <a:r>
              <a:rPr lang="en-US" b="1" dirty="0"/>
              <a:t> </a:t>
            </a:r>
            <a:endParaRPr lang="en-US" dirty="0"/>
          </a:p>
          <a:p>
            <a:pPr marL="365760" indent="-256032" fontAlgn="auto">
              <a:spcAft>
                <a:spcPts val="0"/>
              </a:spcAft>
              <a:buClr>
                <a:schemeClr val="accent3"/>
              </a:buClr>
              <a:buFont typeface="Georgia"/>
              <a:buChar char="•"/>
              <a:defRPr/>
            </a:pPr>
            <a:endParaRPr lang="en-US" sz="1600" dirty="0"/>
          </a:p>
        </p:txBody>
      </p:sp>
      <p:pic>
        <p:nvPicPr>
          <p:cNvPr id="23554" name="Picture 2"/>
          <p:cNvPicPr>
            <a:picLocks noChangeAspect="1" noChangeArrowheads="1"/>
          </p:cNvPicPr>
          <p:nvPr/>
        </p:nvPicPr>
        <p:blipFill>
          <a:blip r:embed="rId2" cstate="print"/>
          <a:srcRect/>
          <a:stretch>
            <a:fillRect/>
          </a:stretch>
        </p:blipFill>
        <p:spPr bwMode="auto">
          <a:xfrm rot="1366151">
            <a:off x="7272773" y="605786"/>
            <a:ext cx="1167484" cy="1984722"/>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6400800" cy="830997"/>
          </a:xfrm>
          <a:prstGeom prst="rect">
            <a:avLst/>
          </a:prstGeom>
          <a:noFill/>
        </p:spPr>
        <p:txBody>
          <a:bodyPr wrap="square" rtlCol="0">
            <a:spAutoFit/>
          </a:bodyPr>
          <a:lstStyle/>
          <a:p>
            <a:pPr algn="ctr"/>
            <a:r>
              <a:rPr lang="en-US" sz="4800" b="1" dirty="0" smtClean="0">
                <a:solidFill>
                  <a:srgbClr val="00B050"/>
                </a:solidFill>
              </a:rPr>
              <a:t>Financially Speaking</a:t>
            </a:r>
            <a:endParaRPr lang="en-US" sz="4800" b="1" dirty="0">
              <a:solidFill>
                <a:srgbClr val="00B050"/>
              </a:solidFill>
            </a:endParaRPr>
          </a:p>
        </p:txBody>
      </p:sp>
      <p:sp>
        <p:nvSpPr>
          <p:cNvPr id="3" name="Rectangle 2"/>
          <p:cNvSpPr/>
          <p:nvPr/>
        </p:nvSpPr>
        <p:spPr>
          <a:xfrm>
            <a:off x="533400" y="2133600"/>
            <a:ext cx="8153400" cy="2585323"/>
          </a:xfrm>
          <a:prstGeom prst="rect">
            <a:avLst/>
          </a:prstGeom>
        </p:spPr>
        <p:txBody>
          <a:bodyPr wrap="square">
            <a:spAutoFit/>
          </a:bodyPr>
          <a:lstStyle/>
          <a:p>
            <a:pPr algn="just"/>
            <a:r>
              <a:rPr lang="en-US" b="1" dirty="0" smtClean="0"/>
              <a:t>Enterprise was eventually able to prove from their survey data that “completely satisfied” customers were three times more likely to rent a car again than those who were only "somewhat" satisfied and because of their superior customer service:</a:t>
            </a:r>
          </a:p>
          <a:p>
            <a:pPr algn="just"/>
            <a:endParaRPr lang="en-US" b="1" dirty="0" smtClean="0"/>
          </a:p>
          <a:p>
            <a:pPr algn="just"/>
            <a:r>
              <a:rPr lang="en-US" b="1" dirty="0" smtClean="0"/>
              <a:t>They went from being a nearly $2 billion business in 1994 to a $7 billion plus business today.</a:t>
            </a:r>
          </a:p>
          <a:p>
            <a:pPr algn="just"/>
            <a:endParaRPr lang="en-US" dirty="0" smtClean="0"/>
          </a:p>
          <a:p>
            <a:pPr algn="just"/>
            <a:endParaRPr lang="en-US" dirty="0"/>
          </a:p>
        </p:txBody>
      </p:sp>
      <p:sp>
        <p:nvSpPr>
          <p:cNvPr id="7" name="TextBox 6"/>
          <p:cNvSpPr txBox="1"/>
          <p:nvPr/>
        </p:nvSpPr>
        <p:spPr>
          <a:xfrm>
            <a:off x="533400" y="1066800"/>
            <a:ext cx="7924800" cy="923330"/>
          </a:xfrm>
          <a:prstGeom prst="rect">
            <a:avLst/>
          </a:prstGeom>
          <a:noFill/>
        </p:spPr>
        <p:txBody>
          <a:bodyPr wrap="square" rtlCol="0">
            <a:spAutoFit/>
          </a:bodyPr>
          <a:lstStyle/>
          <a:p>
            <a:r>
              <a:rPr lang="en-US" b="1" dirty="0" smtClean="0"/>
              <a:t>As a privately owned company, Enterprise restricts access to its detailed financial information, however… </a:t>
            </a:r>
          </a:p>
          <a:p>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3048000" y="4191000"/>
            <a:ext cx="3048000" cy="2477310"/>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2400"/>
            <a:ext cx="5105400" cy="830997"/>
          </a:xfrm>
          <a:prstGeom prst="rect">
            <a:avLst/>
          </a:prstGeom>
          <a:noFill/>
        </p:spPr>
        <p:txBody>
          <a:bodyPr wrap="square" rtlCol="0">
            <a:spAutoFit/>
          </a:bodyPr>
          <a:lstStyle/>
          <a:p>
            <a:pPr algn="ctr"/>
            <a:r>
              <a:rPr lang="en-US" sz="4800" b="1" dirty="0" smtClean="0">
                <a:solidFill>
                  <a:srgbClr val="00B050"/>
                </a:solidFill>
              </a:rPr>
              <a:t>Standing Out</a:t>
            </a:r>
            <a:endParaRPr lang="en-US" sz="4800" b="1" dirty="0">
              <a:solidFill>
                <a:srgbClr val="00B050"/>
              </a:solidFill>
            </a:endParaRPr>
          </a:p>
        </p:txBody>
      </p:sp>
      <p:sp>
        <p:nvSpPr>
          <p:cNvPr id="3" name="Rectangle 2"/>
          <p:cNvSpPr/>
          <p:nvPr/>
        </p:nvSpPr>
        <p:spPr>
          <a:xfrm>
            <a:off x="304800" y="1295400"/>
            <a:ext cx="3886200" cy="3970318"/>
          </a:xfrm>
          <a:prstGeom prst="rect">
            <a:avLst/>
          </a:prstGeom>
        </p:spPr>
        <p:txBody>
          <a:bodyPr wrap="square">
            <a:spAutoFit/>
          </a:bodyPr>
          <a:lstStyle/>
          <a:p>
            <a:pPr algn="ctr"/>
            <a:r>
              <a:rPr lang="en-US" b="1" dirty="0" smtClean="0"/>
              <a:t>Enterprise’s two main competitors are: Hertz and Avis</a:t>
            </a:r>
          </a:p>
          <a:p>
            <a:pPr algn="just"/>
            <a:endParaRPr lang="en-US" b="1" dirty="0" smtClean="0"/>
          </a:p>
          <a:p>
            <a:pPr algn="just"/>
            <a:r>
              <a:rPr lang="en-US" b="1" dirty="0" smtClean="0"/>
              <a:t>Enterprise's true equity market value is estimated to be in the neighborhood of $17 billion, while Hertz is estimated at $7.5 Billion.</a:t>
            </a:r>
          </a:p>
          <a:p>
            <a:pPr algn="just"/>
            <a:endParaRPr lang="en-US" b="1" dirty="0" smtClean="0"/>
          </a:p>
          <a:p>
            <a:pPr algn="just"/>
            <a:r>
              <a:rPr lang="en-US" b="1" dirty="0" smtClean="0"/>
              <a:t>Enterprise is superior to both in more than dollars – they are not nearly as cyclical (because they have very little exposure to the volatilities of air travel), much less leveraged, and sounder all around.</a:t>
            </a:r>
          </a:p>
        </p:txBody>
      </p:sp>
      <p:pic>
        <p:nvPicPr>
          <p:cNvPr id="28675" name="Picture 3"/>
          <p:cNvPicPr>
            <a:picLocks noChangeAspect="1" noChangeArrowheads="1"/>
          </p:cNvPicPr>
          <p:nvPr/>
        </p:nvPicPr>
        <p:blipFill>
          <a:blip r:embed="rId2" cstate="print"/>
          <a:srcRect/>
          <a:stretch>
            <a:fillRect/>
          </a:stretch>
        </p:blipFill>
        <p:spPr bwMode="auto">
          <a:xfrm rot="1354630">
            <a:off x="4745944" y="1764887"/>
            <a:ext cx="381000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
            <a:ext cx="3520900" cy="830997"/>
          </a:xfrm>
          <a:prstGeom prst="rect">
            <a:avLst/>
          </a:prstGeom>
        </p:spPr>
        <p:txBody>
          <a:bodyPr wrap="none">
            <a:spAutoFit/>
          </a:bodyPr>
          <a:lstStyle/>
          <a:p>
            <a:pPr algn="ctr"/>
            <a:r>
              <a:rPr lang="en-US" sz="4800" b="1" dirty="0" smtClean="0">
                <a:solidFill>
                  <a:srgbClr val="00B050"/>
                </a:solidFill>
              </a:rPr>
              <a:t>Standing Out</a:t>
            </a:r>
            <a:endParaRPr lang="en-US" sz="4800" b="1" dirty="0">
              <a:solidFill>
                <a:srgbClr val="00B050"/>
              </a:solidFill>
            </a:endParaRPr>
          </a:p>
        </p:txBody>
      </p:sp>
      <p:sp>
        <p:nvSpPr>
          <p:cNvPr id="3" name="Rectangle 2"/>
          <p:cNvSpPr/>
          <p:nvPr/>
        </p:nvSpPr>
        <p:spPr>
          <a:xfrm>
            <a:off x="533400" y="1752600"/>
            <a:ext cx="8382000" cy="3139321"/>
          </a:xfrm>
          <a:prstGeom prst="rect">
            <a:avLst/>
          </a:prstGeom>
        </p:spPr>
        <p:txBody>
          <a:bodyPr wrap="square">
            <a:spAutoFit/>
          </a:bodyPr>
          <a:lstStyle/>
          <a:p>
            <a:pPr marL="365760" indent="-256032" fontAlgn="auto">
              <a:spcAft>
                <a:spcPts val="0"/>
              </a:spcAft>
              <a:buClr>
                <a:schemeClr val="accent3"/>
              </a:buClr>
              <a:defRPr/>
            </a:pPr>
            <a:r>
              <a:rPr lang="en-US" b="1" dirty="0"/>
              <a:t>Unlike airport-based rental car companies who may never see a customer </a:t>
            </a:r>
            <a:r>
              <a:rPr lang="en-US" b="1" dirty="0" smtClean="0"/>
              <a:t>again,</a:t>
            </a:r>
          </a:p>
          <a:p>
            <a:pPr marL="365760" indent="-256032" fontAlgn="auto">
              <a:spcAft>
                <a:spcPts val="0"/>
              </a:spcAft>
              <a:buClr>
                <a:schemeClr val="accent3"/>
              </a:buClr>
              <a:defRPr/>
            </a:pPr>
            <a:r>
              <a:rPr lang="en-US" b="1" dirty="0" smtClean="0"/>
              <a:t>Enterprise </a:t>
            </a:r>
            <a:r>
              <a:rPr lang="en-US" b="1" dirty="0"/>
              <a:t>agents are </a:t>
            </a:r>
            <a:r>
              <a:rPr lang="en-US" b="1" dirty="0" smtClean="0"/>
              <a:t>highly aware </a:t>
            </a:r>
            <a:r>
              <a:rPr lang="en-US" b="1" dirty="0"/>
              <a:t>that keeping local customers happy is vital to </a:t>
            </a:r>
            <a:r>
              <a:rPr lang="en-US" b="1" dirty="0" smtClean="0"/>
              <a:t>the</a:t>
            </a:r>
          </a:p>
          <a:p>
            <a:pPr marL="365760" indent="-256032" fontAlgn="auto">
              <a:spcAft>
                <a:spcPts val="0"/>
              </a:spcAft>
              <a:buClr>
                <a:schemeClr val="accent3"/>
              </a:buClr>
              <a:defRPr/>
            </a:pPr>
            <a:r>
              <a:rPr lang="en-US" b="1" dirty="0" smtClean="0"/>
              <a:t>company’s </a:t>
            </a:r>
            <a:r>
              <a:rPr lang="en-US" b="1" dirty="0"/>
              <a:t>bottom </a:t>
            </a:r>
            <a:r>
              <a:rPr lang="en-US" b="1" dirty="0" smtClean="0"/>
              <a:t>line.</a:t>
            </a:r>
            <a:endParaRPr lang="en-US" b="1" dirty="0"/>
          </a:p>
          <a:p>
            <a:pPr marL="365760" indent="-256032" fontAlgn="auto">
              <a:spcAft>
                <a:spcPts val="0"/>
              </a:spcAft>
              <a:buClr>
                <a:schemeClr val="accent3"/>
              </a:buClr>
              <a:buFont typeface="Georgia"/>
              <a:buChar char="•"/>
              <a:defRPr/>
            </a:pPr>
            <a:endParaRPr lang="en-US" b="1" dirty="0"/>
          </a:p>
          <a:p>
            <a:pPr marL="365760" indent="-256032" fontAlgn="auto">
              <a:spcAft>
                <a:spcPts val="0"/>
              </a:spcAft>
              <a:buClr>
                <a:schemeClr val="accent3"/>
              </a:buClr>
              <a:defRPr/>
            </a:pPr>
            <a:r>
              <a:rPr lang="en-US" b="1" dirty="0"/>
              <a:t>The concept of picking up customers at their homes was a field </a:t>
            </a:r>
            <a:r>
              <a:rPr lang="en-US" b="1" dirty="0" smtClean="0"/>
              <a:t>innovation</a:t>
            </a:r>
            <a:r>
              <a:rPr lang="en-US" b="1" dirty="0"/>
              <a:t> </a:t>
            </a:r>
            <a:r>
              <a:rPr lang="en-US" b="1" dirty="0" smtClean="0"/>
              <a:t>and</a:t>
            </a:r>
          </a:p>
          <a:p>
            <a:pPr marL="365760" indent="-256032" fontAlgn="auto">
              <a:spcAft>
                <a:spcPts val="0"/>
              </a:spcAft>
              <a:buClr>
                <a:schemeClr val="accent3"/>
              </a:buClr>
              <a:defRPr/>
            </a:pPr>
            <a:r>
              <a:rPr lang="en-US" b="1" dirty="0" smtClean="0"/>
              <a:t> it </a:t>
            </a:r>
            <a:r>
              <a:rPr lang="en-US" b="1" dirty="0"/>
              <a:t>is the one feature that most </a:t>
            </a:r>
            <a:r>
              <a:rPr lang="en-US" b="1" dirty="0" smtClean="0"/>
              <a:t>differentiates Enterprise from its competition.</a:t>
            </a:r>
            <a:endParaRPr lang="en-US" b="1" dirty="0"/>
          </a:p>
          <a:p>
            <a:pPr marL="365760" indent="-256032" fontAlgn="auto">
              <a:spcAft>
                <a:spcPts val="0"/>
              </a:spcAft>
              <a:buClr>
                <a:schemeClr val="accent3"/>
              </a:buClr>
              <a:defRPr/>
            </a:pPr>
            <a:endParaRPr lang="en-US" b="1" dirty="0" smtClean="0"/>
          </a:p>
          <a:p>
            <a:pPr marL="365760" indent="-256032" fontAlgn="auto">
              <a:spcAft>
                <a:spcPts val="0"/>
              </a:spcAft>
              <a:buClr>
                <a:schemeClr val="accent3"/>
              </a:buClr>
              <a:defRPr/>
            </a:pPr>
            <a:r>
              <a:rPr lang="en-US" b="1" dirty="0" smtClean="0"/>
              <a:t>Enterprise </a:t>
            </a:r>
            <a:r>
              <a:rPr lang="en-US" b="1" dirty="0"/>
              <a:t>also offers the world's largest fleet of fuel- efficient cars, including </a:t>
            </a:r>
            <a:r>
              <a:rPr lang="en-US" b="1" dirty="0" smtClean="0"/>
              <a:t>more</a:t>
            </a:r>
          </a:p>
          <a:p>
            <a:pPr marL="365760" indent="-256032" fontAlgn="auto">
              <a:spcAft>
                <a:spcPts val="0"/>
              </a:spcAft>
              <a:buClr>
                <a:schemeClr val="accent3"/>
              </a:buClr>
              <a:defRPr/>
            </a:pPr>
            <a:r>
              <a:rPr lang="en-US" b="1" dirty="0" smtClean="0"/>
              <a:t>than </a:t>
            </a:r>
            <a:r>
              <a:rPr lang="en-US" b="1" dirty="0"/>
              <a:t>440,000 vehicles that get better than 28 miles per gallon on the highway</a:t>
            </a:r>
          </a:p>
          <a:p>
            <a:pPr marL="365760" indent="-256032" fontAlgn="auto">
              <a:spcAft>
                <a:spcPts val="0"/>
              </a:spcAft>
              <a:buClr>
                <a:schemeClr val="accent3"/>
              </a:buClr>
              <a:buFont typeface="Georgia"/>
              <a:buNone/>
              <a:defRPr/>
            </a:pPr>
            <a:r>
              <a:rPr lang="en-US" b="1" dirty="0" smtClean="0"/>
              <a:t>which </a:t>
            </a:r>
            <a:r>
              <a:rPr lang="en-US" b="1" dirty="0"/>
              <a:t>is far more than any of its rivals. </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52400"/>
            <a:ext cx="5181600" cy="830997"/>
          </a:xfrm>
          <a:prstGeom prst="rect">
            <a:avLst/>
          </a:prstGeom>
          <a:noFill/>
        </p:spPr>
        <p:txBody>
          <a:bodyPr wrap="square" rtlCol="0">
            <a:spAutoFit/>
          </a:bodyPr>
          <a:lstStyle/>
          <a:p>
            <a:pPr algn="ctr"/>
            <a:r>
              <a:rPr lang="en-US" sz="4800" b="1" dirty="0" smtClean="0">
                <a:solidFill>
                  <a:srgbClr val="00B050"/>
                </a:solidFill>
              </a:rPr>
              <a:t>Recommendations</a:t>
            </a:r>
            <a:endParaRPr lang="en-US" sz="4800" b="1" dirty="0">
              <a:solidFill>
                <a:srgbClr val="00B050"/>
              </a:solidFill>
            </a:endParaRPr>
          </a:p>
        </p:txBody>
      </p:sp>
      <p:sp>
        <p:nvSpPr>
          <p:cNvPr id="3" name="Rectangle 2"/>
          <p:cNvSpPr/>
          <p:nvPr/>
        </p:nvSpPr>
        <p:spPr>
          <a:xfrm>
            <a:off x="838200" y="1219200"/>
            <a:ext cx="7543800" cy="4801314"/>
          </a:xfrm>
          <a:prstGeom prst="rect">
            <a:avLst/>
          </a:prstGeom>
        </p:spPr>
        <p:txBody>
          <a:bodyPr wrap="square">
            <a:spAutoFit/>
          </a:bodyPr>
          <a:lstStyle/>
          <a:p>
            <a:r>
              <a:rPr lang="en-US" b="1" dirty="0" smtClean="0"/>
              <a:t>Our recommendations </a:t>
            </a:r>
            <a:r>
              <a:rPr lang="en-US" b="1" dirty="0"/>
              <a:t>to Andy would be to continue on the path of further globalization. </a:t>
            </a:r>
            <a:endParaRPr lang="en-US" b="1" dirty="0" smtClean="0"/>
          </a:p>
          <a:p>
            <a:endParaRPr lang="en-US" b="1" dirty="0" smtClean="0"/>
          </a:p>
          <a:p>
            <a:r>
              <a:rPr lang="en-US" b="1" dirty="0" smtClean="0"/>
              <a:t>In </a:t>
            </a:r>
            <a:r>
              <a:rPr lang="en-US" b="1" dirty="0"/>
              <a:t>the process do not lose sight of the basic company principles and to remain true to the company culture. </a:t>
            </a:r>
            <a:endParaRPr lang="en-US" b="1" dirty="0" smtClean="0"/>
          </a:p>
          <a:p>
            <a:endParaRPr lang="en-US" b="1" dirty="0"/>
          </a:p>
          <a:p>
            <a:r>
              <a:rPr lang="en-US" b="1" dirty="0" smtClean="0"/>
              <a:t>Perhaps they can integrate a “one way” rental service like that of their competitors so customers can pick up a car in one location and return it in another.  This would ensure that they stay up on their competition.  </a:t>
            </a:r>
          </a:p>
          <a:p>
            <a:endParaRPr lang="en-US" b="1" dirty="0"/>
          </a:p>
          <a:p>
            <a:r>
              <a:rPr lang="en-US" b="1" dirty="0" smtClean="0"/>
              <a:t>Also</a:t>
            </a:r>
            <a:r>
              <a:rPr lang="en-US" b="1" dirty="0"/>
              <a:t>, taking the company public would generate more revenues from investors to help handle costs and expenses</a:t>
            </a:r>
            <a:r>
              <a:rPr lang="en-US" b="1" dirty="0" smtClean="0"/>
              <a:t>. </a:t>
            </a:r>
          </a:p>
          <a:p>
            <a:endParaRPr lang="en-US" b="1" dirty="0"/>
          </a:p>
          <a:p>
            <a:r>
              <a:rPr lang="en-US" b="1" dirty="0" smtClean="0"/>
              <a:t>Enterprise’s </a:t>
            </a:r>
            <a:r>
              <a:rPr lang="en-US" b="1" dirty="0"/>
              <a:t>journey started with an attempt to improve performance. In doing so it took the company back to its roots, to the ideas first put forward by Jack Taylor. This illustrates that Enterprise is not really a car rental business at all – it is a customer service business.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95400"/>
            <a:ext cx="5943600" cy="3046988"/>
          </a:xfrm>
          <a:prstGeom prst="rect">
            <a:avLst/>
          </a:prstGeom>
          <a:noFill/>
        </p:spPr>
        <p:txBody>
          <a:bodyPr wrap="square" rtlCol="0">
            <a:spAutoFit/>
          </a:bodyPr>
          <a:lstStyle/>
          <a:p>
            <a:pPr algn="ctr"/>
            <a:r>
              <a:rPr lang="en-US" sz="9600" b="1" dirty="0" smtClean="0">
                <a:solidFill>
                  <a:srgbClr val="00B050"/>
                </a:solidFill>
              </a:rPr>
              <a:t>Trivia Game</a:t>
            </a:r>
            <a:endParaRPr lang="en-US" sz="9600"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0"/>
            <a:ext cx="5638800" cy="830997"/>
          </a:xfrm>
          <a:prstGeom prst="rect">
            <a:avLst/>
          </a:prstGeom>
          <a:noFill/>
        </p:spPr>
        <p:txBody>
          <a:bodyPr wrap="square" rtlCol="0">
            <a:spAutoFit/>
          </a:bodyPr>
          <a:lstStyle/>
          <a:p>
            <a:pPr algn="ctr"/>
            <a:r>
              <a:rPr lang="en-US" sz="4800" b="1" dirty="0" smtClean="0">
                <a:solidFill>
                  <a:srgbClr val="00B050"/>
                </a:solidFill>
              </a:rPr>
              <a:t>The Price is Right…</a:t>
            </a:r>
            <a:endParaRPr lang="en-US" sz="4800" b="1" dirty="0">
              <a:solidFill>
                <a:srgbClr val="00B050"/>
              </a:solidFill>
            </a:endParaRPr>
          </a:p>
        </p:txBody>
      </p:sp>
      <p:pic>
        <p:nvPicPr>
          <p:cNvPr id="2050" name="Picture 2"/>
          <p:cNvPicPr>
            <a:picLocks noChangeAspect="1" noChangeArrowheads="1"/>
          </p:cNvPicPr>
          <p:nvPr/>
        </p:nvPicPr>
        <p:blipFill>
          <a:blip r:embed="rId2" cstate="print"/>
          <a:srcRect/>
          <a:stretch>
            <a:fillRect/>
          </a:stretch>
        </p:blipFill>
        <p:spPr bwMode="auto">
          <a:xfrm>
            <a:off x="3048000" y="3505200"/>
            <a:ext cx="2609317" cy="1219200"/>
          </a:xfrm>
          <a:prstGeom prst="rect">
            <a:avLst/>
          </a:prstGeom>
          <a:noFill/>
          <a:ln w="60325">
            <a:solidFill>
              <a:schemeClr val="tx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810000" y="2133600"/>
            <a:ext cx="1047750" cy="1054735"/>
          </a:xfrm>
          <a:prstGeom prst="rect">
            <a:avLst/>
          </a:prstGeom>
          <a:noFill/>
          <a:ln w="60325">
            <a:solidFill>
              <a:schemeClr val="tx1"/>
            </a:solid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52400" y="3352800"/>
            <a:ext cx="2438400" cy="1418705"/>
          </a:xfrm>
          <a:prstGeom prst="rect">
            <a:avLst/>
          </a:prstGeom>
          <a:noFill/>
          <a:ln w="60325">
            <a:solidFill>
              <a:schemeClr val="tx1"/>
            </a:solid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152400" y="2438400"/>
            <a:ext cx="2514600" cy="655983"/>
          </a:xfrm>
          <a:prstGeom prst="rect">
            <a:avLst/>
          </a:prstGeom>
          <a:noFill/>
          <a:ln w="60325">
            <a:solidFill>
              <a:schemeClr val="tx1"/>
            </a:solid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6172200" y="3429000"/>
            <a:ext cx="2781300" cy="1371600"/>
          </a:xfrm>
          <a:prstGeom prst="rect">
            <a:avLst/>
          </a:prstGeom>
          <a:noFill/>
          <a:ln w="60325">
            <a:solidFill>
              <a:schemeClr val="tx1"/>
            </a:solid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477000" y="1981200"/>
            <a:ext cx="2057400" cy="1219200"/>
          </a:xfrm>
          <a:prstGeom prst="rect">
            <a:avLst/>
          </a:prstGeom>
          <a:noFill/>
          <a:ln w="60325">
            <a:solidFill>
              <a:schemeClr val="tx1"/>
            </a:solidFill>
            <a:miter lim="800000"/>
            <a:headEnd/>
            <a:tailEnd/>
          </a:ln>
        </p:spPr>
      </p:pic>
      <p:sp>
        <p:nvSpPr>
          <p:cNvPr id="10" name="TextBox 9"/>
          <p:cNvSpPr txBox="1"/>
          <p:nvPr/>
        </p:nvSpPr>
        <p:spPr>
          <a:xfrm>
            <a:off x="1295400" y="1143000"/>
            <a:ext cx="6705600" cy="646331"/>
          </a:xfrm>
          <a:prstGeom prst="rect">
            <a:avLst/>
          </a:prstGeom>
          <a:noFill/>
        </p:spPr>
        <p:txBody>
          <a:bodyPr wrap="square" rtlCol="0">
            <a:spAutoFit/>
          </a:bodyPr>
          <a:lstStyle/>
          <a:p>
            <a:pPr algn="ctr"/>
            <a:r>
              <a:rPr lang="en-US" b="1" dirty="0" smtClean="0"/>
              <a:t>Pick- Up:  Nov 25, 2010 (Thanksgiving)  Drop Off:  Nov 26, 2010</a:t>
            </a:r>
          </a:p>
          <a:p>
            <a:pPr algn="ctr"/>
            <a:r>
              <a:rPr lang="en-US" b="1" dirty="0" smtClean="0"/>
              <a:t>Out of the Atlantic City area</a:t>
            </a:r>
            <a:endParaRPr lang="en-US" b="1" dirty="0"/>
          </a:p>
        </p:txBody>
      </p:sp>
      <p:sp>
        <p:nvSpPr>
          <p:cNvPr id="11" name="TextBox 10"/>
          <p:cNvSpPr txBox="1"/>
          <p:nvPr/>
        </p:nvSpPr>
        <p:spPr>
          <a:xfrm>
            <a:off x="228600" y="5715000"/>
            <a:ext cx="2057400" cy="830997"/>
          </a:xfrm>
          <a:prstGeom prst="rect">
            <a:avLst/>
          </a:prstGeom>
          <a:noFill/>
        </p:spPr>
        <p:txBody>
          <a:bodyPr wrap="square" rtlCol="0">
            <a:spAutoFit/>
          </a:bodyPr>
          <a:lstStyle/>
          <a:p>
            <a:pPr algn="ctr"/>
            <a:r>
              <a:rPr lang="en-US" sz="2400" b="1" dirty="0" smtClean="0"/>
              <a:t>$ 58.11 USD Per Day</a:t>
            </a:r>
            <a:endParaRPr lang="en-US" sz="2400" b="1" dirty="0"/>
          </a:p>
        </p:txBody>
      </p:sp>
      <p:sp>
        <p:nvSpPr>
          <p:cNvPr id="12" name="TextBox 11"/>
          <p:cNvSpPr txBox="1"/>
          <p:nvPr/>
        </p:nvSpPr>
        <p:spPr>
          <a:xfrm>
            <a:off x="3505200" y="5486400"/>
            <a:ext cx="1828800" cy="830997"/>
          </a:xfrm>
          <a:prstGeom prst="rect">
            <a:avLst/>
          </a:prstGeom>
          <a:noFill/>
        </p:spPr>
        <p:txBody>
          <a:bodyPr wrap="square" rtlCol="0">
            <a:spAutoFit/>
          </a:bodyPr>
          <a:lstStyle/>
          <a:p>
            <a:pPr algn="ctr"/>
            <a:r>
              <a:rPr lang="en-US" sz="2400" b="1" dirty="0" smtClean="0"/>
              <a:t>$ 84.99 USD Per Day</a:t>
            </a:r>
            <a:endParaRPr lang="en-US" sz="2400" b="1" dirty="0"/>
          </a:p>
        </p:txBody>
      </p:sp>
      <p:sp>
        <p:nvSpPr>
          <p:cNvPr id="13" name="TextBox 12"/>
          <p:cNvSpPr txBox="1"/>
          <p:nvPr/>
        </p:nvSpPr>
        <p:spPr>
          <a:xfrm>
            <a:off x="6705600" y="5715000"/>
            <a:ext cx="1981200" cy="830997"/>
          </a:xfrm>
          <a:prstGeom prst="rect">
            <a:avLst/>
          </a:prstGeom>
          <a:noFill/>
        </p:spPr>
        <p:txBody>
          <a:bodyPr wrap="square" rtlCol="0">
            <a:spAutoFit/>
          </a:bodyPr>
          <a:lstStyle/>
          <a:p>
            <a:pPr algn="ctr"/>
            <a:r>
              <a:rPr lang="en-US" sz="2400" b="1" dirty="0" smtClean="0"/>
              <a:t>$ 54.35 USD Per Day</a:t>
            </a:r>
            <a:endParaRPr lang="en-US" sz="2400" b="1" dirty="0"/>
          </a:p>
        </p:txBody>
      </p:sp>
      <p:sp>
        <p:nvSpPr>
          <p:cNvPr id="14" name="TextBox 13"/>
          <p:cNvSpPr txBox="1"/>
          <p:nvPr/>
        </p:nvSpPr>
        <p:spPr>
          <a:xfrm>
            <a:off x="6248400" y="4953000"/>
            <a:ext cx="2667000" cy="461665"/>
          </a:xfrm>
          <a:prstGeom prst="rect">
            <a:avLst/>
          </a:prstGeom>
          <a:noFill/>
        </p:spPr>
        <p:txBody>
          <a:bodyPr wrap="square" rtlCol="0">
            <a:spAutoFit/>
          </a:bodyPr>
          <a:lstStyle/>
          <a:p>
            <a:pPr algn="ctr"/>
            <a:r>
              <a:rPr lang="en-US" sz="1200" b="1" dirty="0" smtClean="0"/>
              <a:t>Nissan Versa, Toyota Yaris or similar</a:t>
            </a:r>
            <a:br>
              <a:rPr lang="en-US" sz="1200" b="1" dirty="0" smtClean="0"/>
            </a:br>
            <a:r>
              <a:rPr lang="en-US" sz="1200" b="1" dirty="0" smtClean="0"/>
              <a:t>2 or 4 doors</a:t>
            </a:r>
            <a:endParaRPr lang="en-US" sz="1200" b="1" dirty="0"/>
          </a:p>
        </p:txBody>
      </p:sp>
      <p:sp>
        <p:nvSpPr>
          <p:cNvPr id="15" name="TextBox 14"/>
          <p:cNvSpPr txBox="1"/>
          <p:nvPr/>
        </p:nvSpPr>
        <p:spPr>
          <a:xfrm>
            <a:off x="3352800" y="5029200"/>
            <a:ext cx="2286000" cy="276999"/>
          </a:xfrm>
          <a:prstGeom prst="rect">
            <a:avLst/>
          </a:prstGeom>
          <a:noFill/>
        </p:spPr>
        <p:txBody>
          <a:bodyPr wrap="square" rtlCol="0">
            <a:spAutoFit/>
          </a:bodyPr>
          <a:lstStyle/>
          <a:p>
            <a:pPr algn="ctr"/>
            <a:r>
              <a:rPr lang="en-US" sz="1200" b="1" dirty="0" smtClean="0"/>
              <a:t>Chevrolet Cobalt or similar</a:t>
            </a:r>
            <a:endParaRPr lang="en-US" sz="1200" b="1" dirty="0"/>
          </a:p>
        </p:txBody>
      </p:sp>
      <p:sp>
        <p:nvSpPr>
          <p:cNvPr id="16" name="TextBox 15"/>
          <p:cNvSpPr txBox="1"/>
          <p:nvPr/>
        </p:nvSpPr>
        <p:spPr>
          <a:xfrm>
            <a:off x="152400" y="4953000"/>
            <a:ext cx="2438400" cy="923330"/>
          </a:xfrm>
          <a:prstGeom prst="rect">
            <a:avLst/>
          </a:prstGeom>
          <a:noFill/>
        </p:spPr>
        <p:txBody>
          <a:bodyPr wrap="square" rtlCol="0">
            <a:spAutoFit/>
          </a:bodyPr>
          <a:lstStyle/>
          <a:p>
            <a:pPr algn="ctr"/>
            <a:r>
              <a:rPr lang="en-US" sz="1200" b="1" dirty="0" smtClean="0"/>
              <a:t>Intermediate 2 or 4 dr., ICAR , Nissan Sentra or similar   </a:t>
            </a:r>
            <a:br>
              <a:rPr lang="en-US" sz="1200" b="1" dirty="0" smtClean="0"/>
            </a:br>
            <a:endParaRPr lang="en-US" sz="1200"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
            <a:ext cx="6248400" cy="830997"/>
          </a:xfrm>
          <a:prstGeom prst="rect">
            <a:avLst/>
          </a:prstGeom>
          <a:noFill/>
        </p:spPr>
        <p:txBody>
          <a:bodyPr wrap="square" rtlCol="0">
            <a:spAutoFit/>
          </a:bodyPr>
          <a:lstStyle/>
          <a:p>
            <a:pPr algn="ctr"/>
            <a:r>
              <a:rPr lang="en-US" sz="4800" b="1" dirty="0" smtClean="0">
                <a:solidFill>
                  <a:srgbClr val="00B050"/>
                </a:solidFill>
              </a:rPr>
              <a:t>Enterprise and NASCAR</a:t>
            </a:r>
            <a:endParaRPr lang="en-US" sz="4800" b="1" dirty="0">
              <a:solidFill>
                <a:srgbClr val="00B050"/>
              </a:solidFill>
            </a:endParaRPr>
          </a:p>
        </p:txBody>
      </p:sp>
      <p:pic>
        <p:nvPicPr>
          <p:cNvPr id="29698" name="Picture 2"/>
          <p:cNvPicPr>
            <a:picLocks noChangeAspect="1" noChangeArrowheads="1"/>
          </p:cNvPicPr>
          <p:nvPr/>
        </p:nvPicPr>
        <p:blipFill>
          <a:blip r:embed="rId2" cstate="print"/>
          <a:srcRect/>
          <a:stretch>
            <a:fillRect/>
          </a:stretch>
        </p:blipFill>
        <p:spPr bwMode="auto">
          <a:xfrm>
            <a:off x="1600200" y="1295400"/>
            <a:ext cx="6019800" cy="3328829"/>
          </a:xfrm>
          <a:prstGeom prst="rect">
            <a:avLst/>
          </a:prstGeom>
          <a:noFill/>
          <a:ln w="60325">
            <a:solidFill>
              <a:schemeClr val="tx1"/>
            </a:solidFill>
            <a:miter lim="800000"/>
            <a:headEnd/>
            <a:tailEnd/>
          </a:ln>
        </p:spPr>
      </p:pic>
      <p:sp>
        <p:nvSpPr>
          <p:cNvPr id="4" name="Rectangle 3"/>
          <p:cNvSpPr/>
          <p:nvPr/>
        </p:nvSpPr>
        <p:spPr>
          <a:xfrm>
            <a:off x="228600" y="4800600"/>
            <a:ext cx="8686800" cy="1754326"/>
          </a:xfrm>
          <a:prstGeom prst="rect">
            <a:avLst/>
          </a:prstGeom>
        </p:spPr>
        <p:txBody>
          <a:bodyPr wrap="square">
            <a:spAutoFit/>
          </a:bodyPr>
          <a:lstStyle/>
          <a:p>
            <a:r>
              <a:rPr lang="en-US" b="1" dirty="0" smtClean="0"/>
              <a:t>In September of 2005, Enterprise Rent-A-Car signed a multiyear deal with NASCAR to become the racing organization’s “official rental car company.”</a:t>
            </a:r>
          </a:p>
          <a:p>
            <a:r>
              <a:rPr lang="en-US" b="1" dirty="0" smtClean="0"/>
              <a:t>Enterprise airs TV spots during NASCAR events and auto racing programming.  Enterprise has also become a charter and exclusive rental car sponsor of the NASCAR </a:t>
            </a:r>
            <a:r>
              <a:rPr lang="en-US" b="1" dirty="0" err="1" smtClean="0"/>
              <a:t>RacePoints</a:t>
            </a:r>
            <a:r>
              <a:rPr lang="en-US" b="1" dirty="0" smtClean="0"/>
              <a:t> program, allowing race fans to earn points toward rewards when they rent vehicles from Enterprise.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57200" y="1676400"/>
            <a:ext cx="8150798" cy="2466975"/>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52400"/>
            <a:ext cx="3988592" cy="830997"/>
          </a:xfrm>
          <a:prstGeom prst="rect">
            <a:avLst/>
          </a:prstGeom>
        </p:spPr>
        <p:txBody>
          <a:bodyPr wrap="none">
            <a:spAutoFit/>
          </a:bodyPr>
          <a:lstStyle/>
          <a:p>
            <a:pPr algn="ctr"/>
            <a:r>
              <a:rPr lang="en-US" sz="4800" b="1" dirty="0" smtClean="0">
                <a:solidFill>
                  <a:srgbClr val="00B050"/>
                </a:solidFill>
              </a:rPr>
              <a:t>L     king Back…</a:t>
            </a:r>
            <a:endParaRPr lang="en-US" sz="4800" b="1" dirty="0">
              <a:solidFill>
                <a:srgbClr val="00B050"/>
              </a:solidFill>
            </a:endParaRPr>
          </a:p>
        </p:txBody>
      </p:sp>
      <p:pic>
        <p:nvPicPr>
          <p:cNvPr id="3"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2971800" y="228600"/>
            <a:ext cx="609600" cy="541867"/>
          </a:xfrm>
          <a:prstGeom prst="rect">
            <a:avLst/>
          </a:prstGeom>
          <a:ln>
            <a:noFill/>
          </a:ln>
          <a:effectLst>
            <a:softEdge rad="112500"/>
          </a:effectLst>
        </p:spPr>
      </p:pic>
      <p:sp>
        <p:nvSpPr>
          <p:cNvPr id="4" name="TextBox 3"/>
          <p:cNvSpPr txBox="1"/>
          <p:nvPr/>
        </p:nvSpPr>
        <p:spPr>
          <a:xfrm>
            <a:off x="152400" y="1447800"/>
            <a:ext cx="4800600" cy="3616375"/>
          </a:xfrm>
          <a:prstGeom prst="rect">
            <a:avLst/>
          </a:prstGeom>
          <a:noFill/>
        </p:spPr>
        <p:txBody>
          <a:bodyPr wrap="square" rtlCol="0">
            <a:spAutoFit/>
          </a:bodyPr>
          <a:lstStyle/>
          <a:p>
            <a:r>
              <a:rPr lang="en-US" sz="1750" b="1" dirty="0" smtClean="0"/>
              <a:t>*Can be attributed to two individuals: Joe Saunders and Walter T. Jacobs.</a:t>
            </a:r>
          </a:p>
          <a:p>
            <a:r>
              <a:rPr lang="en-US" sz="1750" b="1" dirty="0" smtClean="0"/>
              <a:t>*In Omaha, Nebraska of 1916, Joe Saunders began renting a secondhand Model-T for 10 cents a mile.</a:t>
            </a:r>
          </a:p>
          <a:p>
            <a:r>
              <a:rPr lang="en-US" sz="1750" b="1" dirty="0" smtClean="0"/>
              <a:t>*By 1925 Saunders had purchased over $1 million worth of automobiles from Chrysler and had operations in 21 states, however he wound up going bankrupt during the Great Depression in the early 1930’s.</a:t>
            </a:r>
          </a:p>
          <a:p>
            <a:endParaRPr lang="en-US" b="1" dirty="0" smtClean="0"/>
          </a:p>
          <a:p>
            <a:pPr algn="ctr"/>
            <a:endParaRPr lang="en-US" b="1" dirty="0"/>
          </a:p>
          <a:p>
            <a:pPr algn="ctr"/>
            <a:endParaRPr lang="en-US" b="1" dirty="0"/>
          </a:p>
        </p:txBody>
      </p:sp>
      <p:sp>
        <p:nvSpPr>
          <p:cNvPr id="5" name="TextBox 4"/>
          <p:cNvSpPr txBox="1"/>
          <p:nvPr/>
        </p:nvSpPr>
        <p:spPr>
          <a:xfrm>
            <a:off x="5029200" y="1371883"/>
            <a:ext cx="4114800" cy="5486117"/>
          </a:xfrm>
          <a:prstGeom prst="rect">
            <a:avLst/>
          </a:prstGeom>
          <a:noFill/>
        </p:spPr>
        <p:txBody>
          <a:bodyPr wrap="square" rtlCol="0">
            <a:spAutoFit/>
          </a:bodyPr>
          <a:lstStyle/>
          <a:p>
            <a:r>
              <a:rPr lang="en-US" sz="1750" b="1" dirty="0" smtClean="0"/>
              <a:t>*In 1918 Walter T. Jacobs started a small company in Chicago that bought, repaired, and rented Model-T autos.</a:t>
            </a:r>
          </a:p>
          <a:p>
            <a:r>
              <a:rPr lang="en-US" sz="1750" b="1" dirty="0" smtClean="0"/>
              <a:t>*In five years his company was generating annual revenues of approximately $1 million which was then purchased by John Hertz, renamed it Hertz Drive-Ur-Self System and sold it to General Motors in 1926.</a:t>
            </a:r>
          </a:p>
          <a:p>
            <a:r>
              <a:rPr lang="en-US" sz="1750" b="1" dirty="0" smtClean="0"/>
              <a:t>*In 1932, the first airport auto rental facility opened at Chicago’s Midway Airport by Hertz.</a:t>
            </a:r>
          </a:p>
          <a:p>
            <a:r>
              <a:rPr lang="en-US" sz="1750" b="1" dirty="0" smtClean="0"/>
              <a:t>*WWII put many restrictions on auto rental industry which caused the market to stagnate, but after the war ended, it grew rapidly, expanding into the airline industry.</a:t>
            </a:r>
          </a:p>
          <a:p>
            <a:r>
              <a:rPr lang="en-US" sz="1750" b="1" dirty="0" smtClean="0"/>
              <a:t>*1990’s- Off-Airport locations became more significant due to Enterprise.</a:t>
            </a:r>
          </a:p>
          <a:p>
            <a:endParaRPr lang="en-US" dirty="0"/>
          </a:p>
        </p:txBody>
      </p:sp>
      <p:sp>
        <p:nvSpPr>
          <p:cNvPr id="6" name="TextBox 5"/>
          <p:cNvSpPr txBox="1"/>
          <p:nvPr/>
        </p:nvSpPr>
        <p:spPr>
          <a:xfrm>
            <a:off x="2743200" y="990600"/>
            <a:ext cx="3505200" cy="381000"/>
          </a:xfrm>
          <a:prstGeom prst="rect">
            <a:avLst/>
          </a:prstGeom>
          <a:noFill/>
        </p:spPr>
        <p:txBody>
          <a:bodyPr wrap="square" rtlCol="0">
            <a:spAutoFit/>
          </a:bodyPr>
          <a:lstStyle/>
          <a:p>
            <a:pPr algn="ctr"/>
            <a:r>
              <a:rPr lang="en-US" b="1" dirty="0" smtClean="0"/>
              <a:t>U.S. Automobile Rental Industry</a:t>
            </a:r>
            <a:endParaRPr lang="en-US" b="1" dirty="0"/>
          </a:p>
        </p:txBody>
      </p:sp>
      <p:pic>
        <p:nvPicPr>
          <p:cNvPr id="4098" name="Picture 2"/>
          <p:cNvPicPr>
            <a:picLocks noChangeAspect="1" noChangeArrowheads="1"/>
          </p:cNvPicPr>
          <p:nvPr/>
        </p:nvPicPr>
        <p:blipFill>
          <a:blip r:embed="rId3" cstate="print"/>
          <a:srcRect/>
          <a:stretch>
            <a:fillRect/>
          </a:stretch>
        </p:blipFill>
        <p:spPr bwMode="auto">
          <a:xfrm>
            <a:off x="609600" y="4267200"/>
            <a:ext cx="3733800" cy="2389048"/>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
            <a:ext cx="6172200" cy="830997"/>
          </a:xfrm>
          <a:prstGeom prst="rect">
            <a:avLst/>
          </a:prstGeom>
          <a:noFill/>
        </p:spPr>
        <p:txBody>
          <a:bodyPr wrap="square" rtlCol="0">
            <a:spAutoFit/>
          </a:bodyPr>
          <a:lstStyle/>
          <a:p>
            <a:pPr algn="ctr"/>
            <a:r>
              <a:rPr lang="en-US" sz="4800" b="1" dirty="0" smtClean="0">
                <a:solidFill>
                  <a:srgbClr val="00B050"/>
                </a:solidFill>
              </a:rPr>
              <a:t> L     king Back…</a:t>
            </a:r>
            <a:endParaRPr lang="en-US" sz="4800" b="1" dirty="0">
              <a:solidFill>
                <a:srgbClr val="00B050"/>
              </a:solidFill>
            </a:endParaRPr>
          </a:p>
        </p:txBody>
      </p:sp>
      <p:pic>
        <p:nvPicPr>
          <p:cNvPr id="3075"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3124200" y="228600"/>
            <a:ext cx="609600" cy="541867"/>
          </a:xfrm>
          <a:prstGeom prst="rect">
            <a:avLst/>
          </a:prstGeom>
          <a:ln>
            <a:noFill/>
          </a:ln>
          <a:effectLst>
            <a:softEdge rad="112500"/>
          </a:effectLst>
        </p:spPr>
      </p:pic>
      <p:sp>
        <p:nvSpPr>
          <p:cNvPr id="9" name="TextBox 8"/>
          <p:cNvSpPr txBox="1"/>
          <p:nvPr/>
        </p:nvSpPr>
        <p:spPr>
          <a:xfrm>
            <a:off x="228600" y="990601"/>
            <a:ext cx="8763000" cy="6601807"/>
          </a:xfrm>
          <a:prstGeom prst="rect">
            <a:avLst/>
          </a:prstGeom>
          <a:noFill/>
        </p:spPr>
        <p:txBody>
          <a:bodyPr wrap="square" rtlCol="0">
            <a:spAutoFit/>
          </a:bodyPr>
          <a:lstStyle/>
          <a:p>
            <a:pPr>
              <a:lnSpc>
                <a:spcPct val="90000"/>
              </a:lnSpc>
            </a:pPr>
            <a:r>
              <a:rPr lang="en-US" b="1" dirty="0" smtClean="0"/>
              <a:t>*Enterprise was founded by Jack Taylor in 1957, and was originally named Executive Leasing Company based out of St. Louis, Missouri.</a:t>
            </a:r>
          </a:p>
          <a:p>
            <a:pPr>
              <a:lnSpc>
                <a:spcPct val="90000"/>
              </a:lnSpc>
            </a:pPr>
            <a:endParaRPr lang="en-US" b="1" dirty="0" smtClean="0"/>
          </a:p>
          <a:p>
            <a:pPr>
              <a:lnSpc>
                <a:spcPct val="90000"/>
              </a:lnSpc>
            </a:pPr>
            <a:r>
              <a:rPr lang="en-US" b="1" dirty="0" smtClean="0"/>
              <a:t>*The original location for this auto leasing company was the basement of a Cadillac dealership.</a:t>
            </a:r>
          </a:p>
          <a:p>
            <a:pPr>
              <a:lnSpc>
                <a:spcPct val="90000"/>
              </a:lnSpc>
            </a:pPr>
            <a:endParaRPr lang="en-US" b="1" dirty="0"/>
          </a:p>
          <a:p>
            <a:pPr>
              <a:lnSpc>
                <a:spcPct val="90000"/>
              </a:lnSpc>
            </a:pPr>
            <a:r>
              <a:rPr lang="en-US" b="1" dirty="0" smtClean="0"/>
              <a:t>*This concept is still upheld today, because Enterprise strategically locates their offices in downtown locations in order to focus on their “off-airport” rentals.</a:t>
            </a:r>
          </a:p>
          <a:p>
            <a:pPr>
              <a:lnSpc>
                <a:spcPct val="90000"/>
              </a:lnSpc>
            </a:pPr>
            <a:endParaRPr lang="en-US" b="1" dirty="0"/>
          </a:p>
          <a:p>
            <a:pPr>
              <a:lnSpc>
                <a:spcPct val="90000"/>
              </a:lnSpc>
            </a:pPr>
            <a:r>
              <a:rPr lang="en-US" b="1" dirty="0" smtClean="0"/>
              <a:t>*Taylor’s original business model was a simple concept that is still the backbone of Enterprise today:  “Take care of your customers and employees </a:t>
            </a:r>
            <a:r>
              <a:rPr lang="en-US" b="1" i="1" dirty="0" smtClean="0"/>
              <a:t>first</a:t>
            </a:r>
            <a:r>
              <a:rPr lang="en-US" b="1" dirty="0" smtClean="0"/>
              <a:t>, and growth and profits will follow.”</a:t>
            </a:r>
          </a:p>
          <a:p>
            <a:pPr>
              <a:lnSpc>
                <a:spcPct val="90000"/>
              </a:lnSpc>
            </a:pPr>
            <a:endParaRPr lang="en-US" b="1" dirty="0"/>
          </a:p>
          <a:p>
            <a:pPr>
              <a:lnSpc>
                <a:spcPct val="90000"/>
              </a:lnSpc>
            </a:pPr>
            <a:r>
              <a:rPr lang="en-US" b="1" dirty="0" smtClean="0"/>
              <a:t>*Over the next 50 years, the company was renamed Enterprise Rent-a-Car and grew to become the largest and most prosperous auto rental company in America, achieving approximately $9 billion from its multinational operations.  </a:t>
            </a:r>
          </a:p>
          <a:p>
            <a:pPr>
              <a:lnSpc>
                <a:spcPct val="90000"/>
              </a:lnSpc>
            </a:pPr>
            <a:endParaRPr lang="en-US" b="1" dirty="0" smtClean="0"/>
          </a:p>
          <a:p>
            <a:pPr>
              <a:lnSpc>
                <a:spcPct val="90000"/>
              </a:lnSpc>
            </a:pPr>
            <a:r>
              <a:rPr lang="en-US" b="1" dirty="0" smtClean="0"/>
              <a:t>*Private Car rental business with a fleet of more than 878,000 rental and fleet service vehicles.</a:t>
            </a:r>
          </a:p>
          <a:p>
            <a:pPr>
              <a:lnSpc>
                <a:spcPct val="90000"/>
              </a:lnSpc>
            </a:pPr>
            <a:endParaRPr lang="en-US" b="1" dirty="0" smtClean="0"/>
          </a:p>
          <a:p>
            <a:pPr>
              <a:lnSpc>
                <a:spcPct val="90000"/>
              </a:lnSpc>
            </a:pPr>
            <a:r>
              <a:rPr lang="en-US" b="1" dirty="0"/>
              <a:t>*</a:t>
            </a:r>
            <a:r>
              <a:rPr lang="en-US" b="1" dirty="0" smtClean="0"/>
              <a:t>Based in St Louis, Missouri with services in the U.S., Canada, Germany, Ireland, Puerto Rico and the U.K.</a:t>
            </a:r>
          </a:p>
          <a:p>
            <a:pPr>
              <a:lnSpc>
                <a:spcPct val="90000"/>
              </a:lnSpc>
            </a:pPr>
            <a:endParaRPr lang="en-US" dirty="0" smtClean="0"/>
          </a:p>
          <a:p>
            <a:pPr>
              <a:lnSpc>
                <a:spcPct val="90000"/>
              </a:lnSpc>
            </a:pPr>
            <a:endParaRPr lang="en-US" dirty="0" smtClean="0"/>
          </a:p>
          <a:p>
            <a:pPr>
              <a:lnSpc>
                <a:spcPct val="9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295400"/>
            <a:ext cx="5257800" cy="5078313"/>
          </a:xfrm>
          <a:prstGeom prst="rect">
            <a:avLst/>
          </a:prstGeom>
          <a:noFill/>
        </p:spPr>
        <p:txBody>
          <a:bodyPr wrap="square" rtlCol="0">
            <a:spAutoFit/>
          </a:bodyPr>
          <a:lstStyle/>
          <a:p>
            <a:pPr>
              <a:lnSpc>
                <a:spcPct val="90000"/>
              </a:lnSpc>
            </a:pPr>
            <a:r>
              <a:rPr lang="en-US" b="1" dirty="0" smtClean="0"/>
              <a:t>* Enterprise is the largest car rental company in North America and ranked 49th on the list of “Most respected Companies in the US” in June 2008</a:t>
            </a:r>
          </a:p>
          <a:p>
            <a:pPr>
              <a:lnSpc>
                <a:spcPct val="90000"/>
              </a:lnSpc>
            </a:pPr>
            <a:endParaRPr lang="en-US" b="1" dirty="0" smtClean="0"/>
          </a:p>
          <a:p>
            <a:pPr>
              <a:lnSpc>
                <a:spcPct val="90000"/>
              </a:lnSpc>
            </a:pPr>
            <a:r>
              <a:rPr lang="en-US" b="1" dirty="0" smtClean="0"/>
              <a:t>*Enterprise </a:t>
            </a:r>
            <a:r>
              <a:rPr lang="en-US" b="1" dirty="0"/>
              <a:t>Rent-A-Car customer service has been recognized seven times by </a:t>
            </a:r>
            <a:r>
              <a:rPr lang="en-US" b="1" dirty="0">
                <a:solidFill>
                  <a:schemeClr val="tx1">
                    <a:lumMod val="95000"/>
                    <a:lumOff val="5000"/>
                  </a:schemeClr>
                </a:solidFill>
              </a:rPr>
              <a:t>J.D. Power and Associates </a:t>
            </a:r>
            <a:r>
              <a:rPr lang="en-US" b="1" dirty="0"/>
              <a:t>as highest in customer satisfaction for rental car companies at or near </a:t>
            </a:r>
            <a:r>
              <a:rPr lang="en-US" b="1" dirty="0" smtClean="0"/>
              <a:t>airports.</a:t>
            </a:r>
          </a:p>
          <a:p>
            <a:pPr>
              <a:lnSpc>
                <a:spcPct val="90000"/>
              </a:lnSpc>
            </a:pPr>
            <a:endParaRPr lang="en-US" b="1" dirty="0" smtClean="0"/>
          </a:p>
          <a:p>
            <a:pPr>
              <a:lnSpc>
                <a:spcPct val="90000"/>
              </a:lnSpc>
            </a:pPr>
            <a:r>
              <a:rPr lang="en-US" b="1" dirty="0" smtClean="0"/>
              <a:t>*The </a:t>
            </a:r>
            <a:r>
              <a:rPr lang="en-US" b="1" dirty="0"/>
              <a:t>company was named number 9 on </a:t>
            </a:r>
            <a:r>
              <a:rPr lang="en-US" b="1" i="1" dirty="0"/>
              <a:t>Business Week's</a:t>
            </a:r>
            <a:r>
              <a:rPr lang="en-US" b="1" dirty="0"/>
              <a:t> top 25 </a:t>
            </a:r>
            <a:r>
              <a:rPr lang="en-US" b="1" dirty="0" smtClean="0"/>
              <a:t>companies customer </a:t>
            </a:r>
            <a:r>
              <a:rPr lang="en-US" b="1" dirty="0"/>
              <a:t>service </a:t>
            </a:r>
            <a:r>
              <a:rPr lang="en-US" b="1" dirty="0" smtClean="0"/>
              <a:t>list and as the 5</a:t>
            </a:r>
            <a:r>
              <a:rPr lang="en-US" b="1" baseline="30000" dirty="0" smtClean="0"/>
              <a:t>th</a:t>
            </a:r>
            <a:r>
              <a:rPr lang="en-US" b="1" dirty="0" smtClean="0"/>
              <a:t> best company in which to start a career and as one of the 50 best employers in Canada.</a:t>
            </a:r>
          </a:p>
          <a:p>
            <a:pPr>
              <a:lnSpc>
                <a:spcPct val="90000"/>
              </a:lnSpc>
            </a:pPr>
            <a:endParaRPr lang="en-US" b="1" dirty="0" smtClean="0"/>
          </a:p>
          <a:p>
            <a:pPr>
              <a:lnSpc>
                <a:spcPct val="90000"/>
              </a:lnSpc>
            </a:pPr>
            <a:r>
              <a:rPr lang="en-US" b="1" dirty="0" smtClean="0"/>
              <a:t>*Enterprise </a:t>
            </a:r>
            <a:r>
              <a:rPr lang="en-US" b="1" dirty="0"/>
              <a:t>is currently number 16 on the Forbes “500 Largest Private Companies </a:t>
            </a:r>
            <a:r>
              <a:rPr lang="en-US" b="1" dirty="0" smtClean="0"/>
              <a:t>in America</a:t>
            </a:r>
            <a:r>
              <a:rPr lang="en-US" b="1" dirty="0"/>
              <a:t>” </a:t>
            </a:r>
            <a:r>
              <a:rPr lang="en-US" b="1" dirty="0" smtClean="0"/>
              <a:t>list.</a:t>
            </a:r>
          </a:p>
          <a:p>
            <a:pPr>
              <a:lnSpc>
                <a:spcPct val="90000"/>
              </a:lnSpc>
            </a:pPr>
            <a:endParaRPr lang="fr-FR" b="1" dirty="0" smtClean="0"/>
          </a:p>
          <a:p>
            <a:pPr>
              <a:lnSpc>
                <a:spcPct val="90000"/>
              </a:lnSpc>
            </a:pPr>
            <a:r>
              <a:rPr lang="fr-FR" b="1" dirty="0" smtClean="0"/>
              <a:t>*They offer customers one of the industry’s most diverse inventories and have been awarded a 97% customer satisfaction rating two years in a row.</a:t>
            </a:r>
            <a:endParaRPr lang="en-US" b="1" dirty="0" smtClean="0"/>
          </a:p>
        </p:txBody>
      </p:sp>
      <p:sp>
        <p:nvSpPr>
          <p:cNvPr id="3" name="TextBox 2"/>
          <p:cNvSpPr txBox="1"/>
          <p:nvPr/>
        </p:nvSpPr>
        <p:spPr>
          <a:xfrm>
            <a:off x="990600" y="152400"/>
            <a:ext cx="7239000" cy="830997"/>
          </a:xfrm>
          <a:prstGeom prst="rect">
            <a:avLst/>
          </a:prstGeom>
          <a:noFill/>
        </p:spPr>
        <p:txBody>
          <a:bodyPr wrap="square" rtlCol="0">
            <a:spAutoFit/>
          </a:bodyPr>
          <a:lstStyle/>
          <a:p>
            <a:pPr algn="ctr"/>
            <a:r>
              <a:rPr lang="en-US" sz="4800" b="1" dirty="0" smtClean="0">
                <a:solidFill>
                  <a:srgbClr val="00B050"/>
                </a:solidFill>
              </a:rPr>
              <a:t>Accomplishments</a:t>
            </a:r>
            <a:endParaRPr lang="en-US" sz="4800" b="1" dirty="0">
              <a:solidFill>
                <a:srgbClr val="00B050"/>
              </a:solidFill>
            </a:endParaRPr>
          </a:p>
        </p:txBody>
      </p:sp>
      <p:pic>
        <p:nvPicPr>
          <p:cNvPr id="5122" name="Picture 2"/>
          <p:cNvPicPr>
            <a:picLocks noChangeAspect="1" noChangeArrowheads="1"/>
          </p:cNvPicPr>
          <p:nvPr/>
        </p:nvPicPr>
        <p:blipFill>
          <a:blip r:embed="rId2" cstate="print"/>
          <a:srcRect/>
          <a:stretch>
            <a:fillRect/>
          </a:stretch>
        </p:blipFill>
        <p:spPr bwMode="auto">
          <a:xfrm>
            <a:off x="228600" y="1295400"/>
            <a:ext cx="3288393" cy="2209800"/>
          </a:xfrm>
          <a:prstGeom prst="rect">
            <a:avLst/>
          </a:prstGeom>
          <a:noFill/>
          <a:ln w="60325">
            <a:solidFill>
              <a:schemeClr val="tx1"/>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04800" y="4038600"/>
            <a:ext cx="3200400" cy="2140268"/>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52400"/>
            <a:ext cx="5715000" cy="830997"/>
          </a:xfrm>
          <a:prstGeom prst="rect">
            <a:avLst/>
          </a:prstGeom>
          <a:noFill/>
        </p:spPr>
        <p:txBody>
          <a:bodyPr wrap="square" rtlCol="0">
            <a:spAutoFit/>
          </a:bodyPr>
          <a:lstStyle/>
          <a:p>
            <a:pPr algn="ctr"/>
            <a:r>
              <a:rPr lang="en-US" sz="4800" b="1" dirty="0" smtClean="0">
                <a:solidFill>
                  <a:srgbClr val="00B050"/>
                </a:solidFill>
              </a:rPr>
              <a:t>Mission Statement</a:t>
            </a:r>
            <a:endParaRPr lang="en-US" sz="4800" b="1" dirty="0">
              <a:solidFill>
                <a:srgbClr val="00B050"/>
              </a:solidFill>
            </a:endParaRPr>
          </a:p>
        </p:txBody>
      </p:sp>
      <p:sp>
        <p:nvSpPr>
          <p:cNvPr id="4" name="TextBox 3"/>
          <p:cNvSpPr txBox="1"/>
          <p:nvPr/>
        </p:nvSpPr>
        <p:spPr>
          <a:xfrm>
            <a:off x="609600" y="1066800"/>
            <a:ext cx="8229600" cy="5355312"/>
          </a:xfrm>
          <a:prstGeom prst="rect">
            <a:avLst/>
          </a:prstGeom>
          <a:noFill/>
        </p:spPr>
        <p:txBody>
          <a:bodyPr wrap="square" rtlCol="0">
            <a:spAutoFit/>
          </a:bodyPr>
          <a:lstStyle/>
          <a:p>
            <a:r>
              <a:rPr lang="en-US" b="1" dirty="0" smtClean="0"/>
              <a:t>Our mission is to fulfill the automotive and commercial truck rental, leasing, car sales and related needs of our customers and, in doing so, exceed their expectations for service, quality and value.</a:t>
            </a:r>
            <a:br>
              <a:rPr lang="en-US" b="1" dirty="0" smtClean="0"/>
            </a:br>
            <a:r>
              <a:rPr lang="en-US" b="1" dirty="0" smtClean="0"/>
              <a:t/>
            </a:r>
            <a:br>
              <a:rPr lang="en-US" b="1" dirty="0" smtClean="0"/>
            </a:br>
            <a:r>
              <a:rPr lang="en-US" b="1" dirty="0" smtClean="0"/>
              <a:t>We will strive to earn our customers' long-term loyalty by working to deliver more than promised, being honest and fair and "going the extra mile" to provide exceptional personalized service that creates a pleasing business experience.</a:t>
            </a:r>
            <a:br>
              <a:rPr lang="en-US" b="1" dirty="0" smtClean="0"/>
            </a:br>
            <a:r>
              <a:rPr lang="en-US" b="1" dirty="0" smtClean="0"/>
              <a:t/>
            </a:r>
            <a:br>
              <a:rPr lang="en-US" b="1" dirty="0" smtClean="0"/>
            </a:br>
            <a:r>
              <a:rPr lang="en-US" b="1" dirty="0" smtClean="0"/>
              <a:t>We must motivate our employees to provide exceptional service to our customers by supporting their development, providing opportunities for personal growth and fairly compensating them for their successes and achievements.</a:t>
            </a:r>
            <a:br>
              <a:rPr lang="en-US" b="1" dirty="0" smtClean="0"/>
            </a:br>
            <a:r>
              <a:rPr lang="en-US" b="1" dirty="0" smtClean="0"/>
              <a:t/>
            </a:r>
            <a:br>
              <a:rPr lang="en-US" b="1" dirty="0" smtClean="0"/>
            </a:br>
            <a:r>
              <a:rPr lang="en-US" b="1" dirty="0" smtClean="0"/>
              <a:t>We believe it is critical to our success to promote managers from within who will serve as examples of success for others to follow.</a:t>
            </a:r>
            <a:br>
              <a:rPr lang="en-US" b="1" dirty="0" smtClean="0"/>
            </a:br>
            <a:r>
              <a:rPr lang="en-US" b="1" dirty="0" smtClean="0"/>
              <a:t/>
            </a:r>
            <a:br>
              <a:rPr lang="en-US" b="1" dirty="0" smtClean="0"/>
            </a:br>
            <a:r>
              <a:rPr lang="en-US" b="1" dirty="0" smtClean="0"/>
              <a:t>Although it is our goal to be the best and not necessarily the biggest or the most profitable, our success at satisfying customers and motivating employees will bring growth and long-term profitability.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
            <a:ext cx="6172200" cy="830997"/>
          </a:xfrm>
          <a:prstGeom prst="rect">
            <a:avLst/>
          </a:prstGeom>
          <a:noFill/>
        </p:spPr>
        <p:txBody>
          <a:bodyPr wrap="square" rtlCol="0">
            <a:spAutoFit/>
          </a:bodyPr>
          <a:lstStyle/>
          <a:p>
            <a:pPr algn="ctr"/>
            <a:r>
              <a:rPr lang="en-US" sz="4800" b="1" dirty="0" smtClean="0">
                <a:solidFill>
                  <a:srgbClr val="00B050"/>
                </a:solidFill>
              </a:rPr>
              <a:t>Breaking it Down</a:t>
            </a:r>
            <a:endParaRPr lang="en-US" sz="4800" b="1" dirty="0">
              <a:solidFill>
                <a:srgbClr val="00B050"/>
              </a:solidFill>
            </a:endParaRPr>
          </a:p>
        </p:txBody>
      </p:sp>
      <p:sp>
        <p:nvSpPr>
          <p:cNvPr id="3" name="TextBox 2"/>
          <p:cNvSpPr txBox="1"/>
          <p:nvPr/>
        </p:nvSpPr>
        <p:spPr>
          <a:xfrm>
            <a:off x="304800" y="1143000"/>
            <a:ext cx="5562600" cy="5355312"/>
          </a:xfrm>
          <a:prstGeom prst="rect">
            <a:avLst/>
          </a:prstGeom>
          <a:noFill/>
        </p:spPr>
        <p:txBody>
          <a:bodyPr wrap="square" rtlCol="0">
            <a:spAutoFit/>
          </a:bodyPr>
          <a:lstStyle/>
          <a:p>
            <a:r>
              <a:rPr lang="en-US" b="1" dirty="0" smtClean="0"/>
              <a:t>Enterprise is organized into six primary market segments:</a:t>
            </a:r>
          </a:p>
          <a:p>
            <a:endParaRPr lang="en-US" b="1" dirty="0"/>
          </a:p>
          <a:p>
            <a:r>
              <a:rPr lang="en-US" b="1" u="sng" dirty="0" smtClean="0"/>
              <a:t>Off-Airport Market- </a:t>
            </a:r>
            <a:r>
              <a:rPr lang="en-US" b="1" dirty="0" smtClean="0"/>
              <a:t>renting at neighborhood locations.</a:t>
            </a:r>
          </a:p>
          <a:p>
            <a:endParaRPr lang="en-US" b="1" dirty="0" smtClean="0"/>
          </a:p>
          <a:p>
            <a:r>
              <a:rPr lang="en-US" b="1" u="sng" dirty="0" smtClean="0"/>
              <a:t>On-Airport Market-(1995) </a:t>
            </a:r>
            <a:r>
              <a:rPr lang="en-US" b="1" dirty="0" smtClean="0"/>
              <a:t>renting at airport locations.</a:t>
            </a:r>
          </a:p>
          <a:p>
            <a:endParaRPr lang="en-US" b="1" dirty="0" smtClean="0"/>
          </a:p>
          <a:p>
            <a:r>
              <a:rPr lang="en-US" b="1" u="sng" dirty="0" smtClean="0"/>
              <a:t>After-Market Used Auto Sales- (1962) </a:t>
            </a:r>
            <a:r>
              <a:rPr lang="en-US" b="1" dirty="0" smtClean="0"/>
              <a:t>selling used cars to public instead of back to the manufacturer.</a:t>
            </a:r>
          </a:p>
          <a:p>
            <a:endParaRPr lang="en-US" b="1" dirty="0" smtClean="0"/>
          </a:p>
          <a:p>
            <a:r>
              <a:rPr lang="en-US" b="1" u="sng" dirty="0" smtClean="0"/>
              <a:t>California Vanpool Services- (1994) </a:t>
            </a:r>
            <a:r>
              <a:rPr lang="en-US" b="1" dirty="0" smtClean="0"/>
              <a:t>providing carpool and vanpool services to individuals and companies in Northern and Southern CA.</a:t>
            </a:r>
          </a:p>
          <a:p>
            <a:endParaRPr lang="en-US" b="1" dirty="0" smtClean="0"/>
          </a:p>
          <a:p>
            <a:r>
              <a:rPr lang="en-US" b="1" u="sng" dirty="0" smtClean="0"/>
              <a:t>Rent-a-Truck-</a:t>
            </a:r>
            <a:r>
              <a:rPr lang="en-US" b="1" dirty="0" smtClean="0"/>
              <a:t> (1999) serves businesses with replacement or supplemental transportation needs.</a:t>
            </a:r>
          </a:p>
          <a:p>
            <a:endParaRPr lang="en-US" b="1" dirty="0" smtClean="0"/>
          </a:p>
          <a:p>
            <a:r>
              <a:rPr lang="en-US" b="1" u="sng" dirty="0" smtClean="0"/>
              <a:t>International Operations- </a:t>
            </a:r>
            <a:r>
              <a:rPr lang="en-US" b="1" dirty="0" smtClean="0"/>
              <a:t>(1993) expanded outside the U.S with first foreign office in Windsor, Canada.  </a:t>
            </a:r>
            <a:endParaRPr lang="en-US" b="1" dirty="0"/>
          </a:p>
        </p:txBody>
      </p:sp>
      <p:pic>
        <p:nvPicPr>
          <p:cNvPr id="19458" name="Picture 2"/>
          <p:cNvPicPr>
            <a:picLocks noChangeAspect="1" noChangeArrowheads="1"/>
          </p:cNvPicPr>
          <p:nvPr/>
        </p:nvPicPr>
        <p:blipFill>
          <a:blip r:embed="rId2" cstate="print"/>
          <a:srcRect/>
          <a:stretch>
            <a:fillRect/>
          </a:stretch>
        </p:blipFill>
        <p:spPr bwMode="auto">
          <a:xfrm>
            <a:off x="6400800" y="1371600"/>
            <a:ext cx="2183172" cy="1558784"/>
          </a:xfrm>
          <a:prstGeom prst="rect">
            <a:avLst/>
          </a:prstGeom>
          <a:noFill/>
          <a:ln w="60325">
            <a:solidFill>
              <a:schemeClr val="tx1"/>
            </a:solid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6324600" y="4800600"/>
            <a:ext cx="2530078" cy="1905000"/>
          </a:xfrm>
          <a:prstGeom prst="rect">
            <a:avLst/>
          </a:prstGeom>
          <a:noFill/>
          <a:ln w="60325">
            <a:solidFill>
              <a:schemeClr val="tx1"/>
            </a:solid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6553200" y="3352800"/>
            <a:ext cx="1935655" cy="990600"/>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1905000"/>
            <a:ext cx="8480116" cy="3463323"/>
          </a:xfrm>
          <a:prstGeom prst="rect">
            <a:avLst/>
          </a:prstGeom>
          <a:ln>
            <a:noFill/>
          </a:ln>
          <a:effectLst>
            <a:softEdge rad="112500"/>
          </a:effectLst>
        </p:spPr>
      </p:pic>
      <p:sp>
        <p:nvSpPr>
          <p:cNvPr id="3" name="TextBox 2"/>
          <p:cNvSpPr txBox="1"/>
          <p:nvPr/>
        </p:nvSpPr>
        <p:spPr>
          <a:xfrm>
            <a:off x="1828800" y="152400"/>
            <a:ext cx="5638800" cy="830997"/>
          </a:xfrm>
          <a:prstGeom prst="rect">
            <a:avLst/>
          </a:prstGeom>
          <a:noFill/>
        </p:spPr>
        <p:txBody>
          <a:bodyPr wrap="square" rtlCol="0">
            <a:spAutoFit/>
          </a:bodyPr>
          <a:lstStyle/>
          <a:p>
            <a:pPr algn="ctr"/>
            <a:r>
              <a:rPr lang="en-US" sz="4800" b="1" dirty="0" smtClean="0">
                <a:solidFill>
                  <a:srgbClr val="00B050"/>
                </a:solidFill>
              </a:rPr>
              <a:t>Marketing Mix</a:t>
            </a:r>
            <a:endParaRPr lang="en-US" sz="4800" b="1" dirty="0">
              <a:solidFill>
                <a:srgbClr val="00B050"/>
              </a:solidFill>
            </a:endParaRPr>
          </a:p>
        </p:txBody>
      </p:sp>
      <p:sp>
        <p:nvSpPr>
          <p:cNvPr id="5" name="TextBox 4"/>
          <p:cNvSpPr txBox="1"/>
          <p:nvPr/>
        </p:nvSpPr>
        <p:spPr>
          <a:xfrm>
            <a:off x="609600" y="1295400"/>
            <a:ext cx="1981200" cy="461665"/>
          </a:xfrm>
          <a:prstGeom prst="rect">
            <a:avLst/>
          </a:prstGeom>
          <a:noFill/>
        </p:spPr>
        <p:txBody>
          <a:bodyPr wrap="square" rtlCol="0">
            <a:spAutoFit/>
          </a:bodyPr>
          <a:lstStyle/>
          <a:p>
            <a:pPr algn="ctr"/>
            <a:r>
              <a:rPr lang="en-US" sz="2400" b="1" u="sng" dirty="0" smtClean="0"/>
              <a:t>Product</a:t>
            </a:r>
            <a:endParaRPr lang="en-US" sz="2400"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52400"/>
            <a:ext cx="3927422" cy="830997"/>
          </a:xfrm>
          <a:prstGeom prst="rect">
            <a:avLst/>
          </a:prstGeom>
        </p:spPr>
        <p:txBody>
          <a:bodyPr wrap="none">
            <a:spAutoFit/>
          </a:bodyPr>
          <a:lstStyle/>
          <a:p>
            <a:pPr algn="ctr"/>
            <a:r>
              <a:rPr lang="en-US" sz="4800" b="1" dirty="0" smtClean="0">
                <a:solidFill>
                  <a:srgbClr val="00B050"/>
                </a:solidFill>
              </a:rPr>
              <a:t>Marketing Mix</a:t>
            </a:r>
            <a:endParaRPr lang="en-US" sz="4800" b="1" dirty="0">
              <a:solidFill>
                <a:srgbClr val="00B050"/>
              </a:solidFill>
            </a:endParaRPr>
          </a:p>
        </p:txBody>
      </p:sp>
      <p:sp>
        <p:nvSpPr>
          <p:cNvPr id="3" name="Rectangle 2"/>
          <p:cNvSpPr/>
          <p:nvPr/>
        </p:nvSpPr>
        <p:spPr>
          <a:xfrm>
            <a:off x="4343400" y="1219200"/>
            <a:ext cx="4495800" cy="5078313"/>
          </a:xfrm>
          <a:prstGeom prst="rect">
            <a:avLst/>
          </a:prstGeom>
        </p:spPr>
        <p:txBody>
          <a:bodyPr wrap="square">
            <a:spAutoFit/>
          </a:bodyPr>
          <a:lstStyle/>
          <a:p>
            <a:r>
              <a:rPr lang="en-US" b="1" u="sng" dirty="0" smtClean="0"/>
              <a:t>Place:</a:t>
            </a:r>
            <a:r>
              <a:rPr lang="en-US" b="1" dirty="0" smtClean="0"/>
              <a:t> </a:t>
            </a:r>
          </a:p>
          <a:p>
            <a:pPr algn="just">
              <a:buFont typeface="Georgia" pitchFamily="18" charset="0"/>
              <a:buNone/>
            </a:pPr>
            <a:r>
              <a:rPr lang="en-US" b="1" dirty="0" smtClean="0"/>
              <a:t>Enterprise’s branches are located in neighborhoods, where their customers live and work; in fact, there is an Enterprise branch within 15 miles of 90 percent of the U.S. population.</a:t>
            </a:r>
          </a:p>
          <a:p>
            <a:pPr algn="just"/>
            <a:endParaRPr lang="en-US" b="1" u="sng" dirty="0" smtClean="0">
              <a:solidFill>
                <a:srgbClr val="007E39"/>
              </a:solidFill>
            </a:endParaRPr>
          </a:p>
          <a:p>
            <a:pPr algn="just"/>
            <a:r>
              <a:rPr lang="en-US" b="1" u="sng" dirty="0" smtClean="0"/>
              <a:t>Price:</a:t>
            </a:r>
          </a:p>
          <a:p>
            <a:pPr algn="just">
              <a:buFont typeface="Georgia" pitchFamily="18" charset="0"/>
              <a:buNone/>
            </a:pPr>
            <a:r>
              <a:rPr lang="en-US" b="1" dirty="0" smtClean="0"/>
              <a:t>Although competitive, prices are generally more than its competitors, but the superior customer satisfaction makes it a worthwhile.</a:t>
            </a:r>
          </a:p>
          <a:p>
            <a:pPr algn="just"/>
            <a:endParaRPr lang="en-US" b="1" dirty="0" smtClean="0"/>
          </a:p>
          <a:p>
            <a:pPr algn="just"/>
            <a:r>
              <a:rPr lang="en-US" b="1" u="sng" dirty="0" smtClean="0"/>
              <a:t>Promotion:</a:t>
            </a:r>
          </a:p>
          <a:p>
            <a:pPr algn="just">
              <a:buFont typeface="Georgia" pitchFamily="18" charset="0"/>
              <a:buNone/>
            </a:pPr>
            <a:r>
              <a:rPr lang="en-US" b="1" dirty="0" smtClean="0"/>
              <a:t>Superior Customer Relations Management and word-of-mouth marketing is the major way of marketing the Enterprise brand. Online and </a:t>
            </a:r>
            <a:r>
              <a:rPr lang="en-US" b="1" dirty="0" smtClean="0">
                <a:hlinkClick r:id="rId2"/>
              </a:rPr>
              <a:t>TV advertisements </a:t>
            </a:r>
            <a:r>
              <a:rPr lang="en-US" b="1" dirty="0" smtClean="0"/>
              <a:t>are also part of their promotion.</a:t>
            </a:r>
          </a:p>
        </p:txBody>
      </p:sp>
      <p:pic>
        <p:nvPicPr>
          <p:cNvPr id="20482" name="Picture 2"/>
          <p:cNvPicPr>
            <a:picLocks noChangeAspect="1" noChangeArrowheads="1"/>
          </p:cNvPicPr>
          <p:nvPr/>
        </p:nvPicPr>
        <p:blipFill>
          <a:blip r:embed="rId3" cstate="print"/>
          <a:srcRect/>
          <a:stretch>
            <a:fillRect/>
          </a:stretch>
        </p:blipFill>
        <p:spPr bwMode="auto">
          <a:xfrm>
            <a:off x="457200" y="1676400"/>
            <a:ext cx="3390900" cy="3390900"/>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1772</Words>
  <Application>Microsoft Office PowerPoint</Application>
  <PresentationFormat>On-screen Show (4:3)</PresentationFormat>
  <Paragraphs>178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Christine Megan Urban</cp:lastModifiedBy>
  <cp:revision>57</cp:revision>
  <dcterms:created xsi:type="dcterms:W3CDTF">2010-11-20T20:36:18Z</dcterms:created>
  <dcterms:modified xsi:type="dcterms:W3CDTF">2010-11-22T14:01:52Z</dcterms:modified>
</cp:coreProperties>
</file>