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Default Extension="xlsx" ContentType="application/vnd.openxmlformats-officedocument.spreadsheetml.sheet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09" autoAdjust="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Relationship Status</c:v>
                </c:pt>
              </c:strCache>
            </c:strRef>
          </c:tx>
          <c:explosion val="25"/>
          <c:cat>
            <c:strRef>
              <c:f>Sheet1!$A$2:$A$8</c:f>
              <c:strCache>
                <c:ptCount val="7"/>
                <c:pt idx="0">
                  <c:v>Not Involved</c:v>
                </c:pt>
                <c:pt idx="1">
                  <c:v>Serious Committed</c:v>
                </c:pt>
                <c:pt idx="2">
                  <c:v>Casually Dating</c:v>
                </c:pt>
                <c:pt idx="3">
                  <c:v>Open Relationship</c:v>
                </c:pt>
                <c:pt idx="4">
                  <c:v>Unmarried, Living Together</c:v>
                </c:pt>
                <c:pt idx="5">
                  <c:v>Married</c:v>
                </c:pt>
                <c:pt idx="6">
                  <c:v>Divorced / Seperated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33.6</c:v>
                </c:pt>
                <c:pt idx="1">
                  <c:v>50.5</c:v>
                </c:pt>
                <c:pt idx="2">
                  <c:v>8.3000000000000007</c:v>
                </c:pt>
                <c:pt idx="3">
                  <c:v>3.7</c:v>
                </c:pt>
                <c:pt idx="4">
                  <c:v>3</c:v>
                </c:pt>
                <c:pt idx="5">
                  <c:v>0.70000000000000007</c:v>
                </c:pt>
                <c:pt idx="6">
                  <c:v>0.30000000000000004</c:v>
                </c:pt>
              </c:numCache>
            </c:numRef>
          </c:val>
        </c:ser>
      </c:pie3DChart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79790-C144-4D12-8BAE-C5224660AF29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A3604-7958-494F-85E2-7D291B826F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A3604-7958-494F-85E2-7D291B826F8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A3604-7958-494F-85E2-7D291B826F8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A3604-7958-494F-85E2-7D291B826F8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A3604-7958-494F-85E2-7D291B826F8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A3604-7958-494F-85E2-7D291B826F8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A3604-7958-494F-85E2-7D291B826F8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A3604-7958-494F-85E2-7D291B826F8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A3604-7958-494F-85E2-7D291B826F8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A3604-7958-494F-85E2-7D291B826F8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A3604-7958-494F-85E2-7D291B826F8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A3604-7958-494F-85E2-7D291B826F8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A3604-7958-494F-85E2-7D291B826F8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D1F2A20-8FF1-4FC9-AD82-47180F3F6308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2529B71-5605-4EB6-8609-ED5FA809E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F2A20-8FF1-4FC9-AD82-47180F3F6308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9B71-5605-4EB6-8609-ED5FA809E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F2A20-8FF1-4FC9-AD82-47180F3F6308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9B71-5605-4EB6-8609-ED5FA809E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F2A20-8FF1-4FC9-AD82-47180F3F6308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9B71-5605-4EB6-8609-ED5FA809E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F2A20-8FF1-4FC9-AD82-47180F3F6308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9B71-5605-4EB6-8609-ED5FA809E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F2A20-8FF1-4FC9-AD82-47180F3F6308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9B71-5605-4EB6-8609-ED5FA809E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D1F2A20-8FF1-4FC9-AD82-47180F3F6308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2529B71-5605-4EB6-8609-ED5FA809E70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D1F2A20-8FF1-4FC9-AD82-47180F3F6308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2529B71-5605-4EB6-8609-ED5FA809E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F2A20-8FF1-4FC9-AD82-47180F3F6308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9B71-5605-4EB6-8609-ED5FA809E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F2A20-8FF1-4FC9-AD82-47180F3F6308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9B71-5605-4EB6-8609-ED5FA809E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F2A20-8FF1-4FC9-AD82-47180F3F6308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29B71-5605-4EB6-8609-ED5FA809E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D1F2A20-8FF1-4FC9-AD82-47180F3F6308}" type="datetimeFigureOut">
              <a:rPr lang="en-US" smtClean="0"/>
              <a:pPr/>
              <a:t>3/2/2010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2529B71-5605-4EB6-8609-ED5FA809E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06575"/>
            <a:ext cx="84582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More Information than You Ever Wanted: </a:t>
            </a:r>
            <a:br>
              <a:rPr lang="en-US" dirty="0" smtClean="0"/>
            </a:br>
            <a:r>
              <a:rPr lang="en-US" dirty="0" smtClean="0"/>
              <a:t>Does Facebook</a:t>
            </a:r>
            <a:br>
              <a:rPr lang="en-US" dirty="0" smtClean="0"/>
            </a:br>
            <a:r>
              <a:rPr lang="en-US" dirty="0" smtClean="0"/>
              <a:t>Bring Out the Green-Eyed Monster of Jealousy?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105400"/>
            <a:ext cx="4953000" cy="1752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CYBERPSYCHOLOGY &amp; BEHAVIOR</a:t>
            </a:r>
          </a:p>
          <a:p>
            <a:r>
              <a:rPr lang="en-US" dirty="0" smtClean="0"/>
              <a:t>Volume 12, Number 4, 2009</a:t>
            </a:r>
          </a:p>
          <a:p>
            <a:r>
              <a:rPr lang="en-US" i="1" dirty="0" smtClean="0"/>
              <a:t>ª Mary Ann </a:t>
            </a:r>
            <a:r>
              <a:rPr lang="en-US" i="1" dirty="0" err="1" smtClean="0"/>
              <a:t>Liebert</a:t>
            </a:r>
            <a:r>
              <a:rPr lang="en-US" i="1" dirty="0" smtClean="0"/>
              <a:t>, Inc.</a:t>
            </a:r>
          </a:p>
          <a:p>
            <a:r>
              <a:rPr lang="en-US" dirty="0" smtClean="0"/>
              <a:t>DOI: 10.1089=cpb.2008.0263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0" y="3886200"/>
            <a:ext cx="502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Amy </a:t>
            </a:r>
            <a:r>
              <a:rPr lang="en-US" dirty="0" err="1"/>
              <a:t>Muise</a:t>
            </a:r>
            <a:r>
              <a:rPr lang="en-US" dirty="0"/>
              <a:t>, M.Sc., Emily </a:t>
            </a:r>
            <a:r>
              <a:rPr lang="en-US" dirty="0" err="1"/>
              <a:t>Christofides</a:t>
            </a:r>
            <a:r>
              <a:rPr lang="en-US" dirty="0"/>
              <a:t>, M.Sc., and Serge </a:t>
            </a:r>
            <a:r>
              <a:rPr lang="en-US" dirty="0" err="1"/>
              <a:t>Desmarais</a:t>
            </a:r>
            <a:r>
              <a:rPr lang="en-US" dirty="0"/>
              <a:t>, Ph.D.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10200" y="3352800"/>
            <a:ext cx="3733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i="1" dirty="0" smtClean="0">
                <a:solidFill>
                  <a:schemeClr val="bg1"/>
                </a:solidFill>
              </a:rPr>
              <a:t>Presented by: Anthony Connor</a:t>
            </a:r>
            <a:endParaRPr lang="en-US" sz="16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Quotes / Responses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“It turns people into nosey parkers…all of that personal information is totally unnecessary, but no one can help themselves.” </a:t>
            </a:r>
          </a:p>
          <a:p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smtClean="0"/>
              <a:t>I have enough confidence in her [his partner] to know my partner is faithful, yet I can’t help but second-guess myself when someone posts on her [his] wall…It can contribute to feelings of you not really ‘knowing’ your partner.” </a:t>
            </a:r>
          </a:p>
          <a:p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 smtClean="0"/>
              <a:t>I was already a bit jealous and insecure, but I think that Facebook has definitely made me much </a:t>
            </a:r>
            <a:r>
              <a:rPr lang="en-US" dirty="0" err="1" smtClean="0"/>
              <a:t>much</a:t>
            </a:r>
            <a:r>
              <a:rPr lang="en-US" dirty="0" smtClean="0"/>
              <a:t> </a:t>
            </a:r>
            <a:r>
              <a:rPr lang="en-US" dirty="0" err="1" smtClean="0"/>
              <a:t>much</a:t>
            </a:r>
            <a:r>
              <a:rPr lang="en-US" dirty="0" smtClean="0"/>
              <a:t> worse.”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 on specific triggers of jealousy and their  correlation to time spent online.</a:t>
            </a:r>
          </a:p>
          <a:p>
            <a:r>
              <a:rPr lang="en-US" dirty="0" smtClean="0"/>
              <a:t>Broaden the demographic to adults outside of the undergraduate range.</a:t>
            </a:r>
          </a:p>
          <a:p>
            <a:pPr lvl="1"/>
            <a:r>
              <a:rPr lang="en-US" dirty="0" smtClean="0"/>
              <a:t>Relationships established before the time of Facebook.</a:t>
            </a:r>
          </a:p>
          <a:p>
            <a:pPr lvl="1"/>
            <a:r>
              <a:rPr lang="en-US" dirty="0" smtClean="0"/>
              <a:t>Relationship history is deeper in adult partnership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83936"/>
          </a:xfrm>
        </p:spPr>
        <p:txBody>
          <a:bodyPr/>
          <a:lstStyle/>
          <a:p>
            <a:r>
              <a:rPr lang="en-US" dirty="0" smtClean="0"/>
              <a:t>Online survey was adequate way of conducting survey</a:t>
            </a:r>
          </a:p>
          <a:p>
            <a:r>
              <a:rPr lang="en-US" dirty="0" smtClean="0"/>
              <a:t>I would add the pressures of becoming “Facebook Official” and changing active relationship status to the study.</a:t>
            </a:r>
            <a:endParaRPr lang="en-US" dirty="0"/>
          </a:p>
        </p:txBody>
      </p:sp>
      <p:pic>
        <p:nvPicPr>
          <p:cNvPr id="4" name="Picture 3" descr="val_0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81275" y="3886200"/>
            <a:ext cx="4048125" cy="2257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F-problem-shared-_1215989c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905000" y="1981200"/>
            <a:ext cx="5598585" cy="3505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at Hand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Whether or not Facebook is causing stress and jealousy in romantic and sexual relationships.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Does the amount of time spent on Facebook determine how jealous a person becomes?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Defining Jealousy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Naturally prone to jealousy</a:t>
            </a:r>
          </a:p>
          <a:p>
            <a:pPr lvl="1"/>
            <a:r>
              <a:rPr lang="en-US" dirty="0" smtClean="0"/>
              <a:t>Genetics</a:t>
            </a:r>
          </a:p>
          <a:p>
            <a:pPr lvl="1"/>
            <a:r>
              <a:rPr lang="en-US" dirty="0" smtClean="0"/>
              <a:t>Emotional Stability</a:t>
            </a:r>
          </a:p>
          <a:p>
            <a:r>
              <a:rPr lang="en-US" dirty="0" smtClean="0"/>
              <a:t>Individual Factors</a:t>
            </a:r>
          </a:p>
          <a:p>
            <a:pPr lvl="1"/>
            <a:r>
              <a:rPr lang="en-US" dirty="0" smtClean="0"/>
              <a:t>Level of trust</a:t>
            </a:r>
          </a:p>
          <a:p>
            <a:pPr lvl="1"/>
            <a:r>
              <a:rPr lang="en-US" dirty="0" smtClean="0"/>
              <a:t>Self-esteem</a:t>
            </a:r>
          </a:p>
          <a:p>
            <a:pPr lvl="1"/>
            <a:r>
              <a:rPr lang="en-US" dirty="0" smtClean="0"/>
              <a:t>Commitment in relationships</a:t>
            </a:r>
          </a:p>
        </p:txBody>
      </p:sp>
      <p:pic>
        <p:nvPicPr>
          <p:cNvPr id="4" name="Picture 3" descr="Philosophy-dictionary-definit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38750" y="2819400"/>
            <a:ext cx="3295650" cy="21993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 Categories of Jealousy Invoking Situations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Partner shows interest in another person</a:t>
            </a:r>
          </a:p>
          <a:p>
            <a:endParaRPr lang="en-US" dirty="0" smtClean="0"/>
          </a:p>
          <a:p>
            <a:r>
              <a:rPr lang="en-US" dirty="0" smtClean="0"/>
              <a:t>Another person shows interest in a persons partner</a:t>
            </a:r>
          </a:p>
          <a:p>
            <a:endParaRPr lang="en-US" dirty="0" smtClean="0"/>
          </a:p>
          <a:p>
            <a:r>
              <a:rPr lang="en-US" dirty="0" smtClean="0"/>
              <a:t>Partner communicates with an ex-partner</a:t>
            </a:r>
          </a:p>
          <a:p>
            <a:endParaRPr lang="en-US" dirty="0" smtClean="0"/>
          </a:p>
          <a:p>
            <a:r>
              <a:rPr lang="en-US" dirty="0" smtClean="0"/>
              <a:t>Partner involved in ambiguous situations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308 Person online survey</a:t>
            </a:r>
          </a:p>
          <a:p>
            <a:pPr lvl="1"/>
            <a:r>
              <a:rPr lang="en-US" dirty="0" smtClean="0"/>
              <a:t>231 Female</a:t>
            </a:r>
          </a:p>
          <a:p>
            <a:pPr lvl="1"/>
            <a:r>
              <a:rPr lang="en-US" dirty="0" smtClean="0"/>
              <a:t>77 Male</a:t>
            </a:r>
          </a:p>
          <a:p>
            <a:r>
              <a:rPr lang="en-US" dirty="0" smtClean="0"/>
              <a:t>Undergraduate students</a:t>
            </a:r>
          </a:p>
          <a:p>
            <a:pPr lvl="1"/>
            <a:r>
              <a:rPr lang="en-US" dirty="0" smtClean="0"/>
              <a:t>17 – 24 years old (mean: 18.7)</a:t>
            </a:r>
          </a:p>
          <a:p>
            <a:r>
              <a:rPr lang="en-US" dirty="0" smtClean="0"/>
              <a:t>21 survey questions</a:t>
            </a:r>
          </a:p>
          <a:p>
            <a:pPr lvl="1"/>
            <a:r>
              <a:rPr lang="en-US" dirty="0" smtClean="0"/>
              <a:t>Scale 1 (not likely) – 7 (very likely)</a:t>
            </a:r>
          </a:p>
          <a:p>
            <a:r>
              <a:rPr lang="en-US" dirty="0" smtClean="0"/>
              <a:t>Open-ended Portion</a:t>
            </a:r>
            <a:endParaRPr lang="en-US" dirty="0"/>
          </a:p>
        </p:txBody>
      </p:sp>
      <p:pic>
        <p:nvPicPr>
          <p:cNvPr id="5" name="Picture 4" descr="surve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89600" y="2743200"/>
            <a:ext cx="2743200" cy="205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8393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33.6% Not involved in a relationship at all</a:t>
            </a:r>
          </a:p>
          <a:p>
            <a:endParaRPr lang="en-US" sz="2400" dirty="0" smtClean="0"/>
          </a:p>
          <a:p>
            <a:r>
              <a:rPr lang="en-US" sz="2400" dirty="0" smtClean="0"/>
              <a:t>50.5% Serious committed relationship</a:t>
            </a:r>
          </a:p>
          <a:p>
            <a:endParaRPr lang="en-US" sz="2400" dirty="0" smtClean="0"/>
          </a:p>
          <a:p>
            <a:r>
              <a:rPr lang="en-US" sz="2400" dirty="0" smtClean="0"/>
              <a:t>8.3% Casually dating one or more partners</a:t>
            </a:r>
          </a:p>
          <a:p>
            <a:endParaRPr lang="en-US" sz="2400" dirty="0" smtClean="0"/>
          </a:p>
          <a:p>
            <a:r>
              <a:rPr lang="en-US" sz="2400" dirty="0" smtClean="0"/>
              <a:t>3.7% Open relationship</a:t>
            </a:r>
          </a:p>
          <a:p>
            <a:endParaRPr lang="en-US" sz="2400" dirty="0" smtClean="0"/>
          </a:p>
          <a:p>
            <a:r>
              <a:rPr lang="en-US" sz="2400" dirty="0" smtClean="0"/>
              <a:t>3.0% Living with partner and unmarried</a:t>
            </a:r>
          </a:p>
          <a:p>
            <a:endParaRPr lang="en-US" sz="2400" dirty="0" smtClean="0"/>
          </a:p>
          <a:p>
            <a:r>
              <a:rPr lang="en-US" sz="2400" dirty="0" smtClean="0"/>
              <a:t>0.7% Married</a:t>
            </a:r>
          </a:p>
          <a:p>
            <a:endParaRPr lang="en-US" sz="2400" dirty="0" smtClean="0"/>
          </a:p>
          <a:p>
            <a:r>
              <a:rPr lang="en-US" sz="2400" dirty="0" smtClean="0"/>
              <a:t>0.3% Divorced/ Separated  </a:t>
            </a:r>
            <a:endParaRPr lang="en-US" sz="2400" dirty="0"/>
          </a:p>
        </p:txBody>
      </p:sp>
      <p:graphicFrame>
        <p:nvGraphicFramePr>
          <p:cNvPr id="4" name="Chart 3"/>
          <p:cNvGraphicFramePr/>
          <p:nvPr/>
        </p:nvGraphicFramePr>
        <p:xfrm>
          <a:off x="4419600" y="29718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Average 38.93 minutes spent online per day</a:t>
            </a:r>
          </a:p>
          <a:p>
            <a:endParaRPr lang="en-US" dirty="0" smtClean="0"/>
          </a:p>
          <a:p>
            <a:r>
              <a:rPr lang="en-US" dirty="0" smtClean="0"/>
              <a:t>Between 25 and 1000 added friends</a:t>
            </a:r>
          </a:p>
          <a:p>
            <a:pPr lvl="1"/>
            <a:r>
              <a:rPr lang="en-US" dirty="0" smtClean="0"/>
              <a:t>Mean = 296.19</a:t>
            </a:r>
          </a:p>
          <a:p>
            <a:endParaRPr lang="en-US" dirty="0" smtClean="0"/>
          </a:p>
          <a:p>
            <a:r>
              <a:rPr lang="en-US" dirty="0" smtClean="0"/>
              <a:t>74.6% Likely to add a previous partner</a:t>
            </a:r>
          </a:p>
          <a:p>
            <a:endParaRPr lang="en-US" dirty="0" smtClean="0"/>
          </a:p>
          <a:p>
            <a:r>
              <a:rPr lang="en-US" dirty="0" smtClean="0"/>
              <a:t>78.9% </a:t>
            </a:r>
            <a:r>
              <a:rPr lang="en-US" dirty="0" smtClean="0"/>
              <a:t>reported </a:t>
            </a:r>
            <a:r>
              <a:rPr lang="en-US" dirty="0" smtClean="0"/>
              <a:t>their partner added an ex-partner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60136"/>
          </a:xfrm>
        </p:spPr>
        <p:txBody>
          <a:bodyPr/>
          <a:lstStyle/>
          <a:p>
            <a:r>
              <a:rPr lang="en-US" dirty="0" smtClean="0"/>
              <a:t>Women spent significantly more time online than men.</a:t>
            </a:r>
          </a:p>
          <a:p>
            <a:endParaRPr lang="en-US" dirty="0" smtClean="0"/>
          </a:p>
          <a:p>
            <a:r>
              <a:rPr lang="en-US" dirty="0" smtClean="0"/>
              <a:t>Women were more naturally susceptible to jealousy than men.</a:t>
            </a:r>
          </a:p>
          <a:p>
            <a:endParaRPr lang="en-US" dirty="0" smtClean="0"/>
          </a:p>
          <a:p>
            <a:r>
              <a:rPr lang="en-US" dirty="0" smtClean="0"/>
              <a:t>46% of the variance contributed to Trait Jealousy</a:t>
            </a:r>
          </a:p>
          <a:p>
            <a:endParaRPr lang="en-US" dirty="0" smtClean="0"/>
          </a:p>
        </p:txBody>
      </p:sp>
      <p:pic>
        <p:nvPicPr>
          <p:cNvPr id="4" name="Picture 3" descr="computer_frustration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4600" y="4191000"/>
            <a:ext cx="4339783" cy="25658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Qualitative Portion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Accessibility of information</a:t>
            </a:r>
          </a:p>
          <a:p>
            <a:pPr lvl="1"/>
            <a:r>
              <a:rPr lang="en-US" dirty="0" smtClean="0"/>
              <a:t>19.1% agreed that being able to obtain so much information so easily made them more jealous</a:t>
            </a:r>
          </a:p>
          <a:p>
            <a:r>
              <a:rPr lang="en-US" dirty="0" smtClean="0"/>
              <a:t>Relationship Jealousy</a:t>
            </a:r>
          </a:p>
          <a:p>
            <a:pPr lvl="1"/>
            <a:r>
              <a:rPr lang="en-US" dirty="0" smtClean="0"/>
              <a:t>16.2% agreed that past relationship situations made them more jealous</a:t>
            </a:r>
          </a:p>
          <a:p>
            <a:r>
              <a:rPr lang="en-US" dirty="0" smtClean="0"/>
              <a:t>Addiction Level</a:t>
            </a:r>
          </a:p>
          <a:p>
            <a:pPr lvl="1"/>
            <a:r>
              <a:rPr lang="en-US" dirty="0" smtClean="0"/>
              <a:t>10.3% agreed that addiction to Facebook was the reason behind the snooping and jealousy.</a:t>
            </a:r>
          </a:p>
          <a:p>
            <a:r>
              <a:rPr lang="en-US" dirty="0" smtClean="0"/>
              <a:t>Ambiguous Situations</a:t>
            </a:r>
          </a:p>
          <a:p>
            <a:pPr lvl="1"/>
            <a:r>
              <a:rPr lang="en-US" dirty="0" smtClean="0"/>
              <a:t>7.4% agreed that it was because of their partners vague posts and comments that made </a:t>
            </a:r>
            <a:r>
              <a:rPr lang="en-US" smtClean="0"/>
              <a:t>them jealous.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192</TotalTime>
  <Words>524</Words>
  <Application>Microsoft Office PowerPoint</Application>
  <PresentationFormat>On-screen Show (4:3)</PresentationFormat>
  <Paragraphs>98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More Information than You Ever Wanted:  Does Facebook Bring Out the Green-Eyed Monster of Jealousy?</vt:lpstr>
      <vt:lpstr>Problem at Hand</vt:lpstr>
      <vt:lpstr>Defining Jealousy</vt:lpstr>
      <vt:lpstr>4 Categories of Jealousy Invoking Situations</vt:lpstr>
      <vt:lpstr>The Study</vt:lpstr>
      <vt:lpstr>Slide 6</vt:lpstr>
      <vt:lpstr>The Results</vt:lpstr>
      <vt:lpstr>Slide 8</vt:lpstr>
      <vt:lpstr>Qualitative Portion</vt:lpstr>
      <vt:lpstr>Quotes / Responses</vt:lpstr>
      <vt:lpstr>Future Studies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More Information than You Ever Wanted:  Does Facebook Bring Out the Green-Eyed Monster of Jealousy?</dc:title>
  <dc:creator>Anthony Connor</dc:creator>
  <cp:lastModifiedBy>Anthony Connor</cp:lastModifiedBy>
  <cp:revision>19</cp:revision>
  <dcterms:created xsi:type="dcterms:W3CDTF">2010-02-23T21:27:55Z</dcterms:created>
  <dcterms:modified xsi:type="dcterms:W3CDTF">2010-03-02T21:21:59Z</dcterms:modified>
</cp:coreProperties>
</file>