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72" r:id="rId2"/>
    <p:sldId id="264" r:id="rId3"/>
    <p:sldId id="265" r:id="rId4"/>
    <p:sldId id="266" r:id="rId5"/>
    <p:sldId id="267" r:id="rId6"/>
    <p:sldId id="268" r:id="rId7"/>
    <p:sldId id="269" r:id="rId8"/>
    <p:sldId id="262" r:id="rId9"/>
    <p:sldId id="271" r:id="rId10"/>
    <p:sldId id="263" r:id="rId11"/>
    <p:sldId id="256" r:id="rId12"/>
    <p:sldId id="258" r:id="rId13"/>
    <p:sldId id="257" r:id="rId14"/>
    <p:sldId id="261" r:id="rId15"/>
    <p:sldId id="274" r:id="rId16"/>
    <p:sldId id="275" r:id="rId17"/>
    <p:sldId id="276" r:id="rId18"/>
    <p:sldId id="277" r:id="rId19"/>
    <p:sldId id="278" r:id="rId20"/>
    <p:sldId id="279"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BC06D-B2B9-46E4-9A18-FA797A3021A2}" type="datetimeFigureOut">
              <a:rPr lang="en-US" smtClean="0"/>
              <a:pPr/>
              <a:t>12/6/2010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04F2D-43A0-4F48-920C-F09EE3CE136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04F2D-43A0-4F48-920C-F09EE3CE136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04F2D-43A0-4F48-920C-F09EE3CE136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04F2D-43A0-4F48-920C-F09EE3CE136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04F2D-43A0-4F48-920C-F09EE3CE136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04F2D-43A0-4F48-920C-F09EE3CE136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04F2D-43A0-4F48-920C-F09EE3CE136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0F9313-865F-4DE9-BB96-8F229A1FE6A7}"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0F9313-865F-4DE9-BB96-8F229A1FE6A7}"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0F9313-865F-4DE9-BB96-8F229A1FE6A7}"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0F9313-865F-4DE9-BB96-8F229A1FE6A7}"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0F9313-865F-4DE9-BB96-8F229A1FE6A7}"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04F2D-43A0-4F48-920C-F09EE3CE136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0F9313-865F-4DE9-BB96-8F229A1FE6A7}"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0F9313-865F-4DE9-BB96-8F229A1FE6A7}" type="slidenum">
              <a:rPr lang="en-US" smtClean="0"/>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04F2D-43A0-4F48-920C-F09EE3CE136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04F2D-43A0-4F48-920C-F09EE3CE136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04F2D-43A0-4F48-920C-F09EE3CE136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04F2D-43A0-4F48-920C-F09EE3CE136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04F2D-43A0-4F48-920C-F09EE3CE136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04F2D-43A0-4F48-920C-F09EE3CE136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04F2D-43A0-4F48-920C-F09EE3CE136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61C63C8-5467-44B8-A8FE-7CBC108B9483}" type="datetimeFigureOut">
              <a:rPr lang="en-US" smtClean="0"/>
              <a:pPr/>
              <a:t>12/6/2010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73494EAB-31B3-4085-AFC1-A556BE736E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1C63C8-5467-44B8-A8FE-7CBC108B9483}"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94EAB-31B3-4085-AFC1-A556BE736E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1C63C8-5467-44B8-A8FE-7CBC108B9483}"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94EAB-31B3-4085-AFC1-A556BE736E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61C63C8-5467-44B8-A8FE-7CBC108B9483}" type="datetimeFigureOut">
              <a:rPr lang="en-US" smtClean="0"/>
              <a:pPr/>
              <a:t>12/6/2010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73494EAB-31B3-4085-AFC1-A556BE736E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61C63C8-5467-44B8-A8FE-7CBC108B9483}" type="datetimeFigureOut">
              <a:rPr lang="en-US" smtClean="0"/>
              <a:pPr/>
              <a:t>12/6/2010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73494EAB-31B3-4085-AFC1-A556BE736E0A}"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61C63C8-5467-44B8-A8FE-7CBC108B9483}" type="datetimeFigureOut">
              <a:rPr lang="en-US" smtClean="0"/>
              <a:pPr/>
              <a:t>12/6/2010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3494EAB-31B3-4085-AFC1-A556BE736E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61C63C8-5467-44B8-A8FE-7CBC108B9483}" type="datetimeFigureOut">
              <a:rPr lang="en-US" smtClean="0"/>
              <a:pPr/>
              <a:t>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73494EAB-31B3-4085-AFC1-A556BE736E0A}"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61C63C8-5467-44B8-A8FE-7CBC108B9483}" type="datetimeFigureOut">
              <a:rPr lang="en-US" smtClean="0"/>
              <a:pPr/>
              <a:t>12/6/2010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94EAB-31B3-4085-AFC1-A556BE736E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1C63C8-5467-44B8-A8FE-7CBC108B9483}" type="datetimeFigureOut">
              <a:rPr lang="en-US" smtClean="0"/>
              <a:pPr/>
              <a:t>12/6/2010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94EAB-31B3-4085-AFC1-A556BE736E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61C63C8-5467-44B8-A8FE-7CBC108B9483}" type="datetimeFigureOut">
              <a:rPr lang="en-US" smtClean="0"/>
              <a:pPr/>
              <a:t>12/6/2010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94EAB-31B3-4085-AFC1-A556BE736E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61C63C8-5467-44B8-A8FE-7CBC108B9483}"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3494EAB-31B3-4085-AFC1-A556BE736E0A}"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61C63C8-5467-44B8-A8FE-7CBC108B9483}" type="datetimeFigureOut">
              <a:rPr lang="en-US" smtClean="0"/>
              <a:pPr/>
              <a:t>12/6/2010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3494EAB-31B3-4085-AFC1-A556BE736E0A}"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Szn-TbvEL2I"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TR7JApjgIGw&amp;feature=related"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fizfCCx_jFc&amp;feature=channe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8458200" cy="1222375"/>
          </a:xfrm>
        </p:spPr>
        <p:txBody>
          <a:bodyPr/>
          <a:lstStyle/>
          <a:p>
            <a:r>
              <a:rPr lang="en-US" dirty="0" smtClean="0"/>
              <a:t>Southwest Airlines</a:t>
            </a:r>
            <a:endParaRPr lang="en-US" dirty="0"/>
          </a:p>
        </p:txBody>
      </p:sp>
      <p:sp>
        <p:nvSpPr>
          <p:cNvPr id="3" name="Subtitle 2"/>
          <p:cNvSpPr>
            <a:spLocks noGrp="1"/>
          </p:cNvSpPr>
          <p:nvPr>
            <p:ph type="subTitle" idx="1"/>
          </p:nvPr>
        </p:nvSpPr>
        <p:spPr>
          <a:xfrm>
            <a:off x="228600" y="5105400"/>
            <a:ext cx="8458200" cy="1524000"/>
          </a:xfrm>
        </p:spPr>
        <p:txBody>
          <a:bodyPr>
            <a:normAutofit fontScale="92500" lnSpcReduction="10000"/>
          </a:bodyPr>
          <a:lstStyle/>
          <a:p>
            <a:r>
              <a:rPr lang="en-US" dirty="0" err="1" smtClean="0"/>
              <a:t>Yulia</a:t>
            </a:r>
            <a:r>
              <a:rPr lang="en-US" dirty="0" smtClean="0"/>
              <a:t> </a:t>
            </a:r>
            <a:r>
              <a:rPr lang="en-US" dirty="0" err="1" smtClean="0"/>
              <a:t>Burvan</a:t>
            </a:r>
            <a:endParaRPr lang="en-US" dirty="0" smtClean="0"/>
          </a:p>
          <a:p>
            <a:r>
              <a:rPr lang="en-US" dirty="0" smtClean="0"/>
              <a:t>Anthony Connor</a:t>
            </a:r>
          </a:p>
          <a:p>
            <a:r>
              <a:rPr lang="en-US" dirty="0" smtClean="0"/>
              <a:t>Karina </a:t>
            </a:r>
            <a:r>
              <a:rPr lang="en-US" dirty="0" err="1" smtClean="0"/>
              <a:t>Makarova</a:t>
            </a:r>
            <a:endParaRPr lang="en-US" dirty="0" smtClean="0"/>
          </a:p>
          <a:p>
            <a:r>
              <a:rPr lang="en-US" dirty="0" smtClean="0"/>
              <a:t>Christine Urban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Setting the standard</a:t>
            </a:r>
            <a:endParaRPr lang="en-US" dirty="0"/>
          </a:p>
        </p:txBody>
      </p:sp>
      <p:sp>
        <p:nvSpPr>
          <p:cNvPr id="3" name="Content Placeholder 2"/>
          <p:cNvSpPr>
            <a:spLocks noGrp="1"/>
          </p:cNvSpPr>
          <p:nvPr>
            <p:ph idx="1"/>
          </p:nvPr>
        </p:nvSpPr>
        <p:spPr/>
        <p:txBody>
          <a:bodyPr/>
          <a:lstStyle/>
          <a:p>
            <a:pPr>
              <a:buNone/>
            </a:pPr>
            <a:r>
              <a:rPr lang="en-US" dirty="0" smtClean="0"/>
              <a:t>	One </a:t>
            </a:r>
            <a:r>
              <a:rPr lang="en-US" dirty="0" smtClean="0"/>
              <a:t>of Kelly’s strategic objectives was for Southwest “</a:t>
            </a:r>
            <a:r>
              <a:rPr lang="en-US" i="1" dirty="0" smtClean="0"/>
              <a:t>to be the safest, most efficient, and most reliable airline in the world</a:t>
            </a:r>
            <a:r>
              <a:rPr lang="en-US" dirty="0" smtClean="0"/>
              <a:t>”</a:t>
            </a:r>
          </a:p>
        </p:txBody>
      </p:sp>
      <p:pic>
        <p:nvPicPr>
          <p:cNvPr id="2050" name="Picture 2" descr="C:\Documents and Settings\Administrator\My Documents\School Files\RSC\Fall 2010\Business Policies and Startegies\Southwest\Southwest On time flights.jpg"/>
          <p:cNvPicPr>
            <a:picLocks noChangeAspect="1" noChangeArrowheads="1"/>
          </p:cNvPicPr>
          <p:nvPr/>
        </p:nvPicPr>
        <p:blipFill>
          <a:blip r:embed="rId3" cstate="print"/>
          <a:srcRect/>
          <a:stretch>
            <a:fillRect/>
          </a:stretch>
        </p:blipFill>
        <p:spPr bwMode="auto">
          <a:xfrm>
            <a:off x="762000" y="3581400"/>
            <a:ext cx="7694730" cy="23622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458200" cy="1222375"/>
          </a:xfrm>
        </p:spPr>
        <p:txBody>
          <a:bodyPr/>
          <a:lstStyle/>
          <a:p>
            <a:pPr algn="ctr"/>
            <a:r>
              <a:rPr lang="en-US" dirty="0" smtClean="0"/>
              <a:t>Southwest Airlines Strategy</a:t>
            </a:r>
            <a:endParaRPr lang="en-US" dirty="0"/>
          </a:p>
        </p:txBody>
      </p:sp>
      <p:sp>
        <p:nvSpPr>
          <p:cNvPr id="3" name="Subtitle 2"/>
          <p:cNvSpPr>
            <a:spLocks noGrp="1"/>
          </p:cNvSpPr>
          <p:nvPr>
            <p:ph type="subTitle" idx="1"/>
          </p:nvPr>
        </p:nvSpPr>
        <p:spPr>
          <a:xfrm>
            <a:off x="304800" y="4876800"/>
            <a:ext cx="7772400" cy="1508760"/>
          </a:xfrm>
        </p:spPr>
        <p:txBody>
          <a:bodyPr/>
          <a:lstStyle/>
          <a:p>
            <a:pPr algn="ctr"/>
            <a:r>
              <a:rPr lang="en-US" dirty="0" smtClean="0"/>
              <a:t>Low-cost/low-price/no frills</a:t>
            </a:r>
          </a:p>
          <a:p>
            <a:pPr algn="ctr"/>
            <a:r>
              <a:rPr lang="en-US" dirty="0" smtClean="0"/>
              <a:t>“Freedom to Fly”</a:t>
            </a:r>
            <a:endParaRPr lang="en-US" dirty="0"/>
          </a:p>
        </p:txBody>
      </p:sp>
      <p:pic>
        <p:nvPicPr>
          <p:cNvPr id="4" name="Picture 3" descr="southwest-flight-attendants.jpg">
            <a:hlinkClick r:id="rId3"/>
          </p:cNvPr>
          <p:cNvPicPr>
            <a:picLocks noChangeAspect="1"/>
          </p:cNvPicPr>
          <p:nvPr/>
        </p:nvPicPr>
        <p:blipFill>
          <a:blip r:embed="rId4" cstate="print"/>
          <a:stretch>
            <a:fillRect/>
          </a:stretch>
        </p:blipFill>
        <p:spPr>
          <a:xfrm>
            <a:off x="2819400" y="1219200"/>
            <a:ext cx="3124200" cy="388582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Strategy</a:t>
            </a:r>
            <a:endParaRPr lang="en-US" dirty="0"/>
          </a:p>
        </p:txBody>
      </p:sp>
      <p:sp>
        <p:nvSpPr>
          <p:cNvPr id="3" name="Content Placeholder 2"/>
          <p:cNvSpPr>
            <a:spLocks noGrp="1"/>
          </p:cNvSpPr>
          <p:nvPr>
            <p:ph idx="1"/>
          </p:nvPr>
        </p:nvSpPr>
        <p:spPr/>
        <p:txBody>
          <a:bodyPr>
            <a:normAutofit/>
          </a:bodyPr>
          <a:lstStyle/>
          <a:p>
            <a:pPr>
              <a:buNone/>
            </a:pPr>
            <a:r>
              <a:rPr lang="en-US" sz="2800" dirty="0" smtClean="0"/>
              <a:t>	Variety </a:t>
            </a:r>
            <a:r>
              <a:rPr lang="en-US" sz="2800" dirty="0" smtClean="0"/>
              <a:t>of fare options</a:t>
            </a:r>
          </a:p>
          <a:p>
            <a:pPr>
              <a:buNone/>
            </a:pPr>
            <a:r>
              <a:rPr lang="en-US" sz="2800" dirty="0" smtClean="0"/>
              <a:t>	Didn’t </a:t>
            </a:r>
            <a:r>
              <a:rPr lang="en-US" sz="2800" dirty="0" smtClean="0"/>
              <a:t>keep up with rival airlines’ add-on fees, stuck with an all-inclusive fare price</a:t>
            </a:r>
          </a:p>
          <a:p>
            <a:pPr>
              <a:buNone/>
            </a:pPr>
            <a:r>
              <a:rPr lang="en-US" sz="2800" dirty="0" smtClean="0"/>
              <a:t>	Shrewd </a:t>
            </a:r>
            <a:r>
              <a:rPr lang="en-US" sz="2800" dirty="0" smtClean="0"/>
              <a:t>practitioner of the concept of price elasticity – revenue gains from increased ticket sales would compensate for revenue erosion associate with low fares</a:t>
            </a:r>
          </a:p>
          <a:p>
            <a:pPr>
              <a:buNone/>
            </a:pPr>
            <a:r>
              <a:rPr lang="en-US" sz="2800" dirty="0" smtClean="0"/>
              <a:t>	Implemented </a:t>
            </a:r>
            <a:r>
              <a:rPr lang="en-US" sz="2800" dirty="0" smtClean="0"/>
              <a:t>frequent-flyer program, Rapid Rewards based on trips flown rather than mileage</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strategy Elements</a:t>
            </a:r>
            <a:endParaRPr lang="en-US" dirty="0"/>
          </a:p>
        </p:txBody>
      </p:sp>
      <p:sp>
        <p:nvSpPr>
          <p:cNvPr id="3" name="Content Placeholder 2"/>
          <p:cNvSpPr>
            <a:spLocks noGrp="1"/>
          </p:cNvSpPr>
          <p:nvPr>
            <p:ph idx="1"/>
          </p:nvPr>
        </p:nvSpPr>
        <p:spPr/>
        <p:txBody>
          <a:bodyPr>
            <a:normAutofit lnSpcReduction="10000"/>
          </a:bodyPr>
          <a:lstStyle/>
          <a:p>
            <a:pPr>
              <a:buNone/>
            </a:pPr>
            <a:r>
              <a:rPr lang="en-US" sz="2800" dirty="0" smtClean="0"/>
              <a:t>	Gradual </a:t>
            </a:r>
            <a:r>
              <a:rPr lang="en-US" sz="2800" dirty="0" smtClean="0"/>
              <a:t>Expansion into new geographic markets – Southwest added one or two new cities to its route annually</a:t>
            </a:r>
          </a:p>
          <a:p>
            <a:pPr>
              <a:buNone/>
            </a:pPr>
            <a:r>
              <a:rPr lang="en-US" sz="2800" dirty="0" smtClean="0"/>
              <a:t>	Adding </a:t>
            </a:r>
            <a:r>
              <a:rPr lang="en-US" sz="2800" dirty="0" smtClean="0"/>
              <a:t>flights to areas where rivals were cutting back in service</a:t>
            </a:r>
          </a:p>
          <a:p>
            <a:pPr>
              <a:buNone/>
            </a:pPr>
            <a:r>
              <a:rPr lang="en-US" sz="2800" dirty="0" smtClean="0"/>
              <a:t>	Curtailing </a:t>
            </a:r>
            <a:r>
              <a:rPr lang="en-US" sz="2800" dirty="0" smtClean="0"/>
              <a:t>flights on marginally profitable routes where numerous seats often went unfilled and shifting planes to routes with good growth opportunities</a:t>
            </a:r>
          </a:p>
          <a:p>
            <a:pPr>
              <a:buNone/>
            </a:pPr>
            <a:r>
              <a:rPr lang="en-US" sz="2800" dirty="0" smtClean="0"/>
              <a:t>	Putting </a:t>
            </a:r>
            <a:r>
              <a:rPr lang="en-US" sz="2800" dirty="0" smtClean="0"/>
              <a:t>strong emphasis on safety, high-quality maintenance, and reliable operations</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lstStyle/>
          <a:p>
            <a:pPr algn="ctr"/>
            <a:r>
              <a:rPr lang="en-US" dirty="0" err="1" smtClean="0"/>
              <a:t>S.w.o.t</a:t>
            </a:r>
            <a:r>
              <a:rPr lang="en-US" dirty="0" smtClean="0"/>
              <a:t>. </a:t>
            </a:r>
            <a:r>
              <a:rPr lang="en-US" dirty="0" smtClean="0"/>
              <a:t>Analysis</a:t>
            </a:r>
            <a:endParaRPr lang="en-US" dirty="0"/>
          </a:p>
        </p:txBody>
      </p:sp>
      <p:pic>
        <p:nvPicPr>
          <p:cNvPr id="4" name="Content Placeholder 3" descr="Southwest SWOT.jpg"/>
          <p:cNvPicPr>
            <a:picLocks noGrp="1" noChangeAspect="1"/>
          </p:cNvPicPr>
          <p:nvPr>
            <p:ph idx="1"/>
          </p:nvPr>
        </p:nvPicPr>
        <p:blipFill>
          <a:blip r:embed="rId3" cstate="print"/>
          <a:stretch>
            <a:fillRect/>
          </a:stretch>
        </p:blipFill>
        <p:spPr>
          <a:xfrm>
            <a:off x="838200" y="886018"/>
            <a:ext cx="7239000" cy="597198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52400"/>
            <a:ext cx="4495800" cy="646331"/>
          </a:xfrm>
          <a:prstGeom prst="rect">
            <a:avLst/>
          </a:prstGeom>
          <a:noFill/>
        </p:spPr>
        <p:txBody>
          <a:bodyPr wrap="square" rtlCol="0">
            <a:spAutoFit/>
          </a:bodyPr>
          <a:lstStyle/>
          <a:p>
            <a:pPr algn="ctr"/>
            <a:r>
              <a:rPr lang="en-US" sz="3600" b="1" dirty="0" smtClean="0">
                <a:solidFill>
                  <a:schemeClr val="tx2"/>
                </a:solidFill>
                <a:latin typeface="Franklin Gothic Medium" pitchFamily="34" charset="0"/>
              </a:rPr>
              <a:t>CEO Timeline</a:t>
            </a:r>
            <a:endParaRPr lang="en-US" sz="3600" b="1" dirty="0">
              <a:solidFill>
                <a:schemeClr val="tx2"/>
              </a:solidFill>
              <a:latin typeface="Franklin Gothic Medium" pitchFamily="34" charset="0"/>
            </a:endParaRPr>
          </a:p>
        </p:txBody>
      </p:sp>
      <p:sp>
        <p:nvSpPr>
          <p:cNvPr id="3" name="TextBox 2"/>
          <p:cNvSpPr txBox="1"/>
          <p:nvPr/>
        </p:nvSpPr>
        <p:spPr>
          <a:xfrm>
            <a:off x="228600" y="762000"/>
            <a:ext cx="8915400" cy="6186309"/>
          </a:xfrm>
          <a:prstGeom prst="rect">
            <a:avLst/>
          </a:prstGeom>
          <a:noFill/>
        </p:spPr>
        <p:txBody>
          <a:bodyPr wrap="square" rtlCol="0">
            <a:spAutoFit/>
          </a:bodyPr>
          <a:lstStyle/>
          <a:p>
            <a:r>
              <a:rPr lang="en-US" b="1" dirty="0" smtClean="0">
                <a:solidFill>
                  <a:schemeClr val="tx2"/>
                </a:solidFill>
                <a:latin typeface="Franklin Gothic Book" pitchFamily="34" charset="0"/>
              </a:rPr>
              <a:t>1971-</a:t>
            </a:r>
            <a:r>
              <a:rPr lang="en-US" dirty="0" smtClean="0">
                <a:solidFill>
                  <a:schemeClr val="tx2"/>
                </a:solidFill>
                <a:latin typeface="Franklin Gothic Book" pitchFamily="34" charset="0"/>
              </a:rPr>
              <a:t>  </a:t>
            </a:r>
            <a:r>
              <a:rPr lang="en-US" dirty="0" smtClean="0">
                <a:solidFill>
                  <a:schemeClr val="tx2"/>
                </a:solidFill>
                <a:latin typeface="Franklin Gothic Book" pitchFamily="34" charset="0"/>
              </a:rPr>
              <a:t>Lamar Muse- aggressive and self-confident airline veteran who knew business well &amp; and who had the entrepreneurial skills to take on the challenges of building the airline from scratch and competing in the industry.  In June, he raised $7 million in new capital to purchase planes and equipment and &amp; provide cash for start up.</a:t>
            </a:r>
          </a:p>
          <a:p>
            <a:endParaRPr lang="en-US" dirty="0" smtClean="0">
              <a:solidFill>
                <a:schemeClr val="tx2"/>
              </a:solidFill>
              <a:latin typeface="Franklin Gothic Book" pitchFamily="34" charset="0"/>
            </a:endParaRPr>
          </a:p>
          <a:p>
            <a:r>
              <a:rPr lang="en-US" b="1" dirty="0" smtClean="0">
                <a:solidFill>
                  <a:schemeClr val="tx2"/>
                </a:solidFill>
                <a:latin typeface="Franklin Gothic Book" pitchFamily="34" charset="0"/>
              </a:rPr>
              <a:t>1978-</a:t>
            </a:r>
            <a:r>
              <a:rPr lang="en-US" dirty="0" smtClean="0">
                <a:solidFill>
                  <a:schemeClr val="tx2"/>
                </a:solidFill>
                <a:latin typeface="Franklin Gothic Book" pitchFamily="34" charset="0"/>
              </a:rPr>
              <a:t> </a:t>
            </a:r>
            <a:r>
              <a:rPr lang="en-US" dirty="0" smtClean="0">
                <a:solidFill>
                  <a:schemeClr val="tx2"/>
                </a:solidFill>
                <a:latin typeface="Franklin Gothic Book" pitchFamily="34" charset="0"/>
              </a:rPr>
              <a:t>Howard Putnam- was a group vice president of marketing services at United Airlines.  He asked Kelleher to become more involved in Southwest’s day-to-day operations which allowed Kelleher to know many of the company’s personnel and observe them in action.</a:t>
            </a:r>
          </a:p>
          <a:p>
            <a:endParaRPr lang="en-US" dirty="0" smtClean="0">
              <a:solidFill>
                <a:schemeClr val="tx2"/>
              </a:solidFill>
              <a:latin typeface="Franklin Gothic Book" pitchFamily="34" charset="0"/>
            </a:endParaRPr>
          </a:p>
          <a:p>
            <a:r>
              <a:rPr lang="en-US" b="1" dirty="0" smtClean="0">
                <a:solidFill>
                  <a:schemeClr val="tx2"/>
                </a:solidFill>
                <a:latin typeface="Franklin Gothic Book" pitchFamily="34" charset="0"/>
              </a:rPr>
              <a:t>1981</a:t>
            </a:r>
            <a:r>
              <a:rPr lang="en-US" dirty="0" smtClean="0">
                <a:solidFill>
                  <a:schemeClr val="tx2"/>
                </a:solidFill>
                <a:latin typeface="Franklin Gothic Book" pitchFamily="34" charset="0"/>
              </a:rPr>
              <a:t>-  </a:t>
            </a:r>
            <a:r>
              <a:rPr lang="en-US" dirty="0" smtClean="0">
                <a:solidFill>
                  <a:schemeClr val="tx2"/>
                </a:solidFill>
                <a:latin typeface="Franklin Gothic Book" pitchFamily="34" charset="0"/>
              </a:rPr>
              <a:t>After being asked in 1978 to take over as chairman and CEO by Southwest’s board, Herb Kelleher initially declined but then accepted in 1981 once Howard Putnam stepped down.  He majored at Wesleyan University in Connecticut and graduated with a degree in philosophy and later a law degree from NYU.  After several years of practicing law and getting married, Herb moved to San Antonio, TX.  When he took on the role as CEO, he stayed out of his office frequently and made a point of visiting with maintenance personnel to check on how well the planes were running and to encourage his employees.  He was well liked by his employees and dedicated his time every Wednesday before Thanksgiving (the busiest day for travel) to helping load bags.  He also was a strong believer that employees, not customers, came first.  In 2001, he stepped down as CEO but continued as chairman;  He retired in 2008 but was scheduled to remain a full time Southwest employee until July 2013.  </a:t>
            </a:r>
          </a:p>
          <a:p>
            <a:endParaRPr lang="en-US" dirty="0">
              <a:solidFill>
                <a:schemeClr val="tx2"/>
              </a:solidFill>
              <a:latin typeface="Franklin Gothic Boo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52400"/>
            <a:ext cx="2813591" cy="646331"/>
          </a:xfrm>
          <a:prstGeom prst="rect">
            <a:avLst/>
          </a:prstGeom>
        </p:spPr>
        <p:txBody>
          <a:bodyPr wrap="none">
            <a:spAutoFit/>
          </a:bodyPr>
          <a:lstStyle/>
          <a:p>
            <a:pPr algn="ctr"/>
            <a:r>
              <a:rPr lang="en-US" sz="3600" b="1" dirty="0" smtClean="0">
                <a:solidFill>
                  <a:schemeClr val="tx2"/>
                </a:solidFill>
                <a:latin typeface="Franklin Gothic Medium" pitchFamily="34" charset="0"/>
              </a:rPr>
              <a:t>CEO Timeline</a:t>
            </a:r>
            <a:endParaRPr lang="en-US" sz="3600" b="1" dirty="0">
              <a:solidFill>
                <a:schemeClr val="tx2"/>
              </a:solidFill>
              <a:latin typeface="Franklin Gothic Medium" pitchFamily="34" charset="0"/>
            </a:endParaRPr>
          </a:p>
        </p:txBody>
      </p:sp>
      <p:sp>
        <p:nvSpPr>
          <p:cNvPr id="3" name="TextBox 2"/>
          <p:cNvSpPr txBox="1"/>
          <p:nvPr/>
        </p:nvSpPr>
        <p:spPr>
          <a:xfrm>
            <a:off x="609600" y="838200"/>
            <a:ext cx="8382000" cy="3970318"/>
          </a:xfrm>
          <a:prstGeom prst="rect">
            <a:avLst/>
          </a:prstGeom>
          <a:noFill/>
        </p:spPr>
        <p:txBody>
          <a:bodyPr wrap="square" rtlCol="0">
            <a:spAutoFit/>
          </a:bodyPr>
          <a:lstStyle/>
          <a:p>
            <a:r>
              <a:rPr lang="en-US" b="1" dirty="0" smtClean="0">
                <a:solidFill>
                  <a:schemeClr val="tx2"/>
                </a:solidFill>
                <a:latin typeface="Franklin Gothic Book" pitchFamily="34" charset="0"/>
              </a:rPr>
              <a:t>2001-2004-</a:t>
            </a:r>
            <a:r>
              <a:rPr lang="en-US" dirty="0" smtClean="0">
                <a:solidFill>
                  <a:schemeClr val="tx2"/>
                </a:solidFill>
                <a:latin typeface="Franklin Gothic Book" pitchFamily="34" charset="0"/>
              </a:rPr>
              <a:t> </a:t>
            </a:r>
            <a:r>
              <a:rPr lang="en-US" dirty="0" smtClean="0">
                <a:solidFill>
                  <a:schemeClr val="tx2"/>
                </a:solidFill>
                <a:latin typeface="Franklin Gothic Book" pitchFamily="34" charset="0"/>
              </a:rPr>
              <a:t>James Parker- was a colleague of Kelleher from an old law firm.  He was the vice president of Southwest since 1986.  He is credited with being Southwest’s chief labor negotiator and maintained good relations with employee unions.  </a:t>
            </a:r>
          </a:p>
          <a:p>
            <a:endParaRPr lang="en-US" dirty="0">
              <a:solidFill>
                <a:schemeClr val="tx2"/>
              </a:solidFill>
              <a:latin typeface="Franklin Gothic Book" pitchFamily="34" charset="0"/>
            </a:endParaRPr>
          </a:p>
          <a:p>
            <a:r>
              <a:rPr lang="en-US" b="1" dirty="0" smtClean="0">
                <a:solidFill>
                  <a:schemeClr val="tx2"/>
                </a:solidFill>
                <a:latin typeface="Franklin Gothic Book" pitchFamily="34" charset="0"/>
              </a:rPr>
              <a:t>2001-2008</a:t>
            </a:r>
            <a:r>
              <a:rPr lang="en-US" dirty="0" smtClean="0">
                <a:solidFill>
                  <a:schemeClr val="tx2"/>
                </a:solidFill>
                <a:latin typeface="Franklin Gothic Book" pitchFamily="34" charset="0"/>
              </a:rPr>
              <a:t>- </a:t>
            </a:r>
            <a:r>
              <a:rPr lang="en-US" dirty="0" smtClean="0">
                <a:solidFill>
                  <a:schemeClr val="tx2"/>
                </a:solidFill>
                <a:latin typeface="Franklin Gothic Book" pitchFamily="34" charset="0"/>
              </a:rPr>
              <a:t>Colleen Barratt- was originally Kelleher’s legal secretary since 1967and had been with Southwest since 1978.  She served as Executive </a:t>
            </a:r>
            <a:r>
              <a:rPr lang="en-US" dirty="0">
                <a:solidFill>
                  <a:schemeClr val="tx2"/>
                </a:solidFill>
                <a:latin typeface="Franklin Gothic Book" pitchFamily="34" charset="0"/>
              </a:rPr>
              <a:t>V</a:t>
            </a:r>
            <a:r>
              <a:rPr lang="en-US" dirty="0" smtClean="0">
                <a:solidFill>
                  <a:schemeClr val="tx2"/>
                </a:solidFill>
                <a:latin typeface="Franklin Gothic Book" pitchFamily="34" charset="0"/>
              </a:rPr>
              <a:t>ice </a:t>
            </a:r>
            <a:r>
              <a:rPr lang="en-US" dirty="0">
                <a:solidFill>
                  <a:schemeClr val="tx2"/>
                </a:solidFill>
                <a:latin typeface="Franklin Gothic Book" pitchFamily="34" charset="0"/>
              </a:rPr>
              <a:t>P</a:t>
            </a:r>
            <a:r>
              <a:rPr lang="en-US" dirty="0" smtClean="0">
                <a:solidFill>
                  <a:schemeClr val="tx2"/>
                </a:solidFill>
                <a:latin typeface="Franklin Gothic Book" pitchFamily="34" charset="0"/>
              </a:rPr>
              <a:t>resident and spent much of her time on culture building, morale building, and customer service.   Was the first woman appointed as president and chief operating officer of a major U.S. airline.  </a:t>
            </a:r>
          </a:p>
          <a:p>
            <a:endParaRPr lang="en-US" dirty="0">
              <a:solidFill>
                <a:schemeClr val="tx2"/>
              </a:solidFill>
              <a:latin typeface="Franklin Gothic Book" pitchFamily="34" charset="0"/>
            </a:endParaRPr>
          </a:p>
          <a:p>
            <a:r>
              <a:rPr lang="en-US" b="1" dirty="0" smtClean="0">
                <a:solidFill>
                  <a:schemeClr val="tx2"/>
                </a:solidFill>
                <a:latin typeface="Franklin Gothic Book" pitchFamily="34" charset="0"/>
              </a:rPr>
              <a:t>2004</a:t>
            </a:r>
            <a:r>
              <a:rPr lang="en-US" dirty="0" smtClean="0">
                <a:solidFill>
                  <a:schemeClr val="tx2"/>
                </a:solidFill>
                <a:latin typeface="Franklin Gothic Book" pitchFamily="34" charset="0"/>
              </a:rPr>
              <a:t>-Present- </a:t>
            </a:r>
            <a:r>
              <a:rPr lang="en-US" dirty="0" smtClean="0">
                <a:solidFill>
                  <a:schemeClr val="tx2"/>
                </a:solidFill>
                <a:latin typeface="Franklin Gothic Book" pitchFamily="34" charset="0"/>
              </a:rPr>
              <a:t>Gary C. Kelly-  Since 2001 Kelly had been serving as Executive Vice President and chief financial officer.  He is credited with sharpening and fine-tuning Southwest’s strategies including, expanding operations and maintaining the company’s low-cost advantage over its rivals.</a:t>
            </a:r>
          </a:p>
        </p:txBody>
      </p:sp>
      <p:pic>
        <p:nvPicPr>
          <p:cNvPr id="4098" name="Picture 2"/>
          <p:cNvPicPr>
            <a:picLocks noChangeAspect="1" noChangeArrowheads="1"/>
          </p:cNvPicPr>
          <p:nvPr/>
        </p:nvPicPr>
        <p:blipFill>
          <a:blip r:embed="rId3" cstate="print"/>
          <a:srcRect/>
          <a:stretch>
            <a:fillRect/>
          </a:stretch>
        </p:blipFill>
        <p:spPr bwMode="auto">
          <a:xfrm>
            <a:off x="5562600" y="4876799"/>
            <a:ext cx="2667000" cy="190857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867400" cy="646331"/>
          </a:xfrm>
          <a:prstGeom prst="rect">
            <a:avLst/>
          </a:prstGeom>
          <a:noFill/>
        </p:spPr>
        <p:txBody>
          <a:bodyPr wrap="square" rtlCol="0">
            <a:spAutoFit/>
          </a:bodyPr>
          <a:lstStyle/>
          <a:p>
            <a:pPr algn="ctr"/>
            <a:r>
              <a:rPr lang="en-US" sz="3600" b="1" dirty="0" smtClean="0">
                <a:solidFill>
                  <a:schemeClr val="tx2"/>
                </a:solidFill>
                <a:latin typeface="Franklin Gothic Medium" pitchFamily="34" charset="0"/>
              </a:rPr>
              <a:t>Fun Facts</a:t>
            </a:r>
            <a:endParaRPr lang="en-US" sz="3600" b="1" dirty="0">
              <a:solidFill>
                <a:schemeClr val="tx2"/>
              </a:solidFill>
              <a:latin typeface="Franklin Gothic Medium" pitchFamily="34" charset="0"/>
            </a:endParaRPr>
          </a:p>
        </p:txBody>
      </p:sp>
      <p:sp>
        <p:nvSpPr>
          <p:cNvPr id="3" name="TextBox 2"/>
          <p:cNvSpPr txBox="1"/>
          <p:nvPr/>
        </p:nvSpPr>
        <p:spPr>
          <a:xfrm>
            <a:off x="228600" y="1225689"/>
            <a:ext cx="4953000" cy="5632311"/>
          </a:xfrm>
          <a:prstGeom prst="rect">
            <a:avLst/>
          </a:prstGeom>
          <a:noFill/>
        </p:spPr>
        <p:txBody>
          <a:bodyPr wrap="square" rtlCol="0">
            <a:spAutoFit/>
          </a:bodyPr>
          <a:lstStyle/>
          <a:p>
            <a:r>
              <a:rPr lang="en-US" dirty="0" smtClean="0">
                <a:solidFill>
                  <a:schemeClr val="tx2"/>
                </a:solidFill>
                <a:latin typeface="Franklin Gothic Book" pitchFamily="34" charset="0"/>
              </a:rPr>
              <a:t>Southwest </a:t>
            </a:r>
            <a:r>
              <a:rPr lang="en-US" dirty="0" smtClean="0">
                <a:solidFill>
                  <a:schemeClr val="tx2"/>
                </a:solidFill>
                <a:latin typeface="Franklin Gothic Book" pitchFamily="34" charset="0"/>
              </a:rPr>
              <a:t>once had its flight attendants dress in colorful hot pants and white knee-high boots with high heels as part of their strategy to drum up more business in their early years.  </a:t>
            </a:r>
          </a:p>
          <a:p>
            <a:endParaRPr lang="en-US" dirty="0">
              <a:solidFill>
                <a:schemeClr val="tx2"/>
              </a:solidFill>
              <a:latin typeface="Franklin Gothic Book" pitchFamily="34" charset="0"/>
            </a:endParaRPr>
          </a:p>
          <a:p>
            <a:r>
              <a:rPr lang="en-US" dirty="0" smtClean="0">
                <a:solidFill>
                  <a:schemeClr val="tx2"/>
                </a:solidFill>
                <a:latin typeface="Franklin Gothic Book" pitchFamily="34" charset="0"/>
              </a:rPr>
              <a:t>Another </a:t>
            </a:r>
            <a:r>
              <a:rPr lang="en-US" dirty="0" smtClean="0">
                <a:solidFill>
                  <a:schemeClr val="tx2"/>
                </a:solidFill>
                <a:latin typeface="Franklin Gothic Book" pitchFamily="34" charset="0"/>
              </a:rPr>
              <a:t>early strategy that Southwest implemented was giving out free alcoholic beverages to passengers during day-time flights.  </a:t>
            </a:r>
          </a:p>
          <a:p>
            <a:endParaRPr lang="en-US" dirty="0">
              <a:solidFill>
                <a:schemeClr val="tx2"/>
              </a:solidFill>
              <a:latin typeface="Franklin Gothic Book" pitchFamily="34" charset="0"/>
            </a:endParaRPr>
          </a:p>
          <a:p>
            <a:r>
              <a:rPr lang="en-US" dirty="0" smtClean="0">
                <a:solidFill>
                  <a:schemeClr val="tx2"/>
                </a:solidFill>
                <a:latin typeface="Franklin Gothic Book" pitchFamily="34" charset="0"/>
              </a:rPr>
              <a:t>Southwest </a:t>
            </a:r>
            <a:r>
              <a:rPr lang="en-US" dirty="0" smtClean="0">
                <a:solidFill>
                  <a:schemeClr val="tx2"/>
                </a:solidFill>
                <a:latin typeface="Franklin Gothic Book" pitchFamily="34" charset="0"/>
              </a:rPr>
              <a:t>was based at Dallas’s Love Field and their routes between Houston, Dallas, and San Antonio became known as the “Love Triangle.”  Their planes were referred to as “love birds”, drinks were known as “love potions”, peanuts were called “love bites”, and drink coupons were known as “love stamps” all of which became an important “love” campaign that set the tone for Southwest’s approach to its customers.</a:t>
            </a:r>
          </a:p>
          <a:p>
            <a:endParaRPr lang="en-US" dirty="0" smtClean="0">
              <a:solidFill>
                <a:schemeClr val="tx2"/>
              </a:solidFill>
              <a:latin typeface="Franklin Gothic Book" pitchFamily="34" charset="0"/>
            </a:endParaRPr>
          </a:p>
          <a:p>
            <a:endParaRPr lang="en-US" dirty="0">
              <a:solidFill>
                <a:schemeClr val="tx2"/>
              </a:solidFill>
            </a:endParaRPr>
          </a:p>
        </p:txBody>
      </p:sp>
      <p:pic>
        <p:nvPicPr>
          <p:cNvPr id="2050" name="Picture 2">
            <a:hlinkClick r:id="rId3"/>
          </p:cNvPr>
          <p:cNvPicPr>
            <a:picLocks noChangeAspect="1" noChangeArrowheads="1"/>
          </p:cNvPicPr>
          <p:nvPr/>
        </p:nvPicPr>
        <p:blipFill>
          <a:blip r:embed="rId4" cstate="print"/>
          <a:srcRect/>
          <a:stretch>
            <a:fillRect/>
          </a:stretch>
        </p:blipFill>
        <p:spPr bwMode="auto">
          <a:xfrm>
            <a:off x="5105400" y="1981200"/>
            <a:ext cx="3844636" cy="26025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914400"/>
            <a:ext cx="7239000" cy="6186309"/>
          </a:xfrm>
          <a:prstGeom prst="rect">
            <a:avLst/>
          </a:prstGeom>
          <a:noFill/>
        </p:spPr>
        <p:txBody>
          <a:bodyPr wrap="square" rtlCol="0">
            <a:spAutoFit/>
          </a:bodyPr>
          <a:lstStyle/>
          <a:p>
            <a:r>
              <a:rPr lang="en-US" dirty="0" smtClean="0">
                <a:solidFill>
                  <a:schemeClr val="tx2"/>
                </a:solidFill>
                <a:latin typeface="Franklin Gothic Book" pitchFamily="34" charset="0"/>
              </a:rPr>
              <a:t>In </a:t>
            </a:r>
            <a:r>
              <a:rPr lang="en-US" dirty="0" smtClean="0">
                <a:solidFill>
                  <a:schemeClr val="tx2"/>
                </a:solidFill>
                <a:latin typeface="Franklin Gothic Book" pitchFamily="34" charset="0"/>
              </a:rPr>
              <a:t>2009 Southwest served 63.2 million cans of soda, juices, and water; 14.3 million alcoholic beverages; 14 million bags of pretzels; 90 million bags of peanuts; 17.7 million Select-A-Snacks; and 33.5 million other snacks.</a:t>
            </a:r>
          </a:p>
          <a:p>
            <a:endParaRPr lang="en-US" dirty="0" smtClean="0">
              <a:solidFill>
                <a:schemeClr val="tx2"/>
              </a:solidFill>
              <a:latin typeface="Franklin Gothic Book" pitchFamily="34" charset="0"/>
            </a:endParaRPr>
          </a:p>
          <a:p>
            <a:r>
              <a:rPr lang="en-US" dirty="0" smtClean="0">
                <a:solidFill>
                  <a:schemeClr val="tx2"/>
                </a:solidFill>
                <a:latin typeface="Franklin Gothic Book" pitchFamily="34" charset="0"/>
              </a:rPr>
              <a:t>In </a:t>
            </a:r>
            <a:r>
              <a:rPr lang="en-US" dirty="0" smtClean="0">
                <a:solidFill>
                  <a:schemeClr val="tx2"/>
                </a:solidFill>
                <a:latin typeface="Franklin Gothic Book" pitchFamily="34" charset="0"/>
              </a:rPr>
              <a:t>2009, Southwest moved 182 million pounds of cargo.</a:t>
            </a:r>
          </a:p>
          <a:p>
            <a:endParaRPr lang="en-US" dirty="0" smtClean="0">
              <a:solidFill>
                <a:schemeClr val="tx2"/>
              </a:solidFill>
              <a:latin typeface="Franklin Gothic Book" pitchFamily="34" charset="0"/>
            </a:endParaRPr>
          </a:p>
          <a:p>
            <a:r>
              <a:rPr lang="en-US" dirty="0" smtClean="0">
                <a:solidFill>
                  <a:schemeClr val="tx2"/>
                </a:solidFill>
                <a:latin typeface="Franklin Gothic Book" pitchFamily="34" charset="0"/>
              </a:rPr>
              <a:t>The </a:t>
            </a:r>
            <a:r>
              <a:rPr lang="en-US" dirty="0" smtClean="0">
                <a:solidFill>
                  <a:schemeClr val="tx2"/>
                </a:solidFill>
                <a:latin typeface="Franklin Gothic Book" pitchFamily="34" charset="0"/>
              </a:rPr>
              <a:t>shortest daily Southwest flight is between Ft. Myers (RSW) and Orlando (MCO) (133 miles). The longest daily Southwest flight is between Providence (PVD) and Las Vegas (LAS) (2,363 miles).</a:t>
            </a:r>
          </a:p>
          <a:p>
            <a:endParaRPr lang="en-US" dirty="0" smtClean="0">
              <a:solidFill>
                <a:schemeClr val="tx2"/>
              </a:solidFill>
              <a:latin typeface="Franklin Gothic Book" pitchFamily="34" charset="0"/>
            </a:endParaRPr>
          </a:p>
          <a:p>
            <a:r>
              <a:rPr lang="en-US" dirty="0" smtClean="0">
                <a:solidFill>
                  <a:schemeClr val="tx2"/>
                </a:solidFill>
                <a:latin typeface="Franklin Gothic Book" pitchFamily="34" charset="0"/>
              </a:rPr>
              <a:t>Southwest </a:t>
            </a:r>
            <a:r>
              <a:rPr lang="en-US" dirty="0" smtClean="0">
                <a:solidFill>
                  <a:schemeClr val="tx2"/>
                </a:solidFill>
                <a:latin typeface="Franklin Gothic Book" pitchFamily="34" charset="0"/>
              </a:rPr>
              <a:t>has 1,164 married couples. In other words, 2,328 Southwest Employees have spouses who also work for the Company.</a:t>
            </a:r>
          </a:p>
          <a:p>
            <a:endParaRPr lang="en-US" dirty="0">
              <a:solidFill>
                <a:schemeClr val="tx2"/>
              </a:solidFill>
              <a:latin typeface="Franklin Gothic Book" pitchFamily="34" charset="0"/>
            </a:endParaRPr>
          </a:p>
          <a:p>
            <a:r>
              <a:rPr lang="en-US" dirty="0" smtClean="0">
                <a:solidFill>
                  <a:schemeClr val="tx2"/>
                </a:solidFill>
                <a:latin typeface="Franklin Gothic Book" pitchFamily="34" charset="0"/>
              </a:rPr>
              <a:t>When </a:t>
            </a:r>
            <a:r>
              <a:rPr lang="en-US" dirty="0" smtClean="0">
                <a:solidFill>
                  <a:schemeClr val="tx2"/>
                </a:solidFill>
                <a:latin typeface="Franklin Gothic Book" pitchFamily="34" charset="0"/>
              </a:rPr>
              <a:t>calling Southwest Airlines and being put on hold, instead of the normal hold, pre-recorded message, there is a list of several different voices stating many different “fun facts” to keep their customers entertained such as, “Please remain calm and breathe deeply… And while you’re breathing deeply, think about this: Did you know that most people breath out of a different nostril every three to four hours? Just thought you’d like to know.”</a:t>
            </a:r>
          </a:p>
          <a:p>
            <a:endParaRPr lang="en-US" dirty="0">
              <a:solidFill>
                <a:schemeClr val="tx2"/>
              </a:solidFill>
            </a:endParaRPr>
          </a:p>
        </p:txBody>
      </p:sp>
      <p:sp>
        <p:nvSpPr>
          <p:cNvPr id="3" name="Rectangle 2"/>
          <p:cNvSpPr/>
          <p:nvPr/>
        </p:nvSpPr>
        <p:spPr>
          <a:xfrm>
            <a:off x="3581400" y="228600"/>
            <a:ext cx="2063194" cy="646331"/>
          </a:xfrm>
          <a:prstGeom prst="rect">
            <a:avLst/>
          </a:prstGeom>
        </p:spPr>
        <p:txBody>
          <a:bodyPr wrap="none">
            <a:spAutoFit/>
          </a:bodyPr>
          <a:lstStyle/>
          <a:p>
            <a:pPr algn="ctr"/>
            <a:r>
              <a:rPr lang="en-US" sz="3600" b="1" dirty="0" smtClean="0">
                <a:solidFill>
                  <a:schemeClr val="tx2"/>
                </a:solidFill>
                <a:latin typeface="Franklin Gothic Medium" pitchFamily="34" charset="0"/>
              </a:rPr>
              <a:t>Fun Facts</a:t>
            </a:r>
            <a:endParaRPr lang="en-US" sz="3600" b="1" dirty="0">
              <a:solidFill>
                <a:schemeClr val="tx2"/>
              </a:solidFill>
              <a:latin typeface="Franklin Gothic Medium" pitchFamily="34" charset="0"/>
            </a:endParaRPr>
          </a:p>
        </p:txBody>
      </p:sp>
      <p:pic>
        <p:nvPicPr>
          <p:cNvPr id="3075" name="Picture 3"/>
          <p:cNvPicPr>
            <a:picLocks noChangeAspect="1" noChangeArrowheads="1"/>
          </p:cNvPicPr>
          <p:nvPr/>
        </p:nvPicPr>
        <p:blipFill>
          <a:blip r:embed="rId3" cstate="print"/>
          <a:srcRect/>
          <a:stretch>
            <a:fillRect/>
          </a:stretch>
        </p:blipFill>
        <p:spPr bwMode="auto">
          <a:xfrm rot="20646636">
            <a:off x="140971" y="1111305"/>
            <a:ext cx="1613553" cy="1254986"/>
          </a:xfrm>
          <a:prstGeom prst="rect">
            <a:avLst/>
          </a:prstGeom>
          <a:ln>
            <a:noFill/>
          </a:ln>
          <a:effectLst>
            <a:softEdge rad="112500"/>
          </a:effectLst>
        </p:spPr>
      </p:pic>
      <p:pic>
        <p:nvPicPr>
          <p:cNvPr id="3076" name="Picture 4"/>
          <p:cNvPicPr>
            <a:picLocks noChangeAspect="1" noChangeArrowheads="1"/>
          </p:cNvPicPr>
          <p:nvPr/>
        </p:nvPicPr>
        <p:blipFill>
          <a:blip r:embed="rId4" cstate="print"/>
          <a:srcRect/>
          <a:stretch>
            <a:fillRect/>
          </a:stretch>
        </p:blipFill>
        <p:spPr bwMode="auto">
          <a:xfrm rot="1260131">
            <a:off x="115188" y="4970266"/>
            <a:ext cx="1657611" cy="1219200"/>
          </a:xfrm>
          <a:prstGeom prst="rect">
            <a:avLst/>
          </a:prstGeom>
          <a:ln>
            <a:noFill/>
          </a:ln>
          <a:effectLst>
            <a:softEdge rad="112500"/>
          </a:effectLst>
        </p:spPr>
      </p:pic>
      <p:pic>
        <p:nvPicPr>
          <p:cNvPr id="3077" name="Picture 5"/>
          <p:cNvPicPr>
            <a:picLocks noChangeAspect="1" noChangeArrowheads="1"/>
          </p:cNvPicPr>
          <p:nvPr/>
        </p:nvPicPr>
        <p:blipFill>
          <a:blip r:embed="rId5" cstate="print"/>
          <a:srcRect/>
          <a:stretch>
            <a:fillRect/>
          </a:stretch>
        </p:blipFill>
        <p:spPr bwMode="auto">
          <a:xfrm>
            <a:off x="152400" y="3276600"/>
            <a:ext cx="1847850" cy="8623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04800"/>
            <a:ext cx="6400800" cy="646331"/>
          </a:xfrm>
          <a:prstGeom prst="rect">
            <a:avLst/>
          </a:prstGeom>
          <a:noFill/>
        </p:spPr>
        <p:txBody>
          <a:bodyPr wrap="square" rtlCol="0">
            <a:spAutoFit/>
          </a:bodyPr>
          <a:lstStyle/>
          <a:p>
            <a:pPr algn="ctr"/>
            <a:r>
              <a:rPr lang="en-US" sz="3600" b="1" dirty="0" smtClean="0">
                <a:solidFill>
                  <a:schemeClr val="tx2"/>
                </a:solidFill>
                <a:latin typeface="Franklin Gothic Medium" pitchFamily="34" charset="0"/>
              </a:rPr>
              <a:t>Recommendations</a:t>
            </a:r>
            <a:endParaRPr lang="en-US" sz="3600" b="1" dirty="0">
              <a:solidFill>
                <a:schemeClr val="tx2"/>
              </a:solidFill>
              <a:latin typeface="Franklin Gothic Medium" pitchFamily="34" charset="0"/>
            </a:endParaRPr>
          </a:p>
        </p:txBody>
      </p:sp>
      <p:sp>
        <p:nvSpPr>
          <p:cNvPr id="3" name="TextBox 2"/>
          <p:cNvSpPr txBox="1"/>
          <p:nvPr/>
        </p:nvSpPr>
        <p:spPr>
          <a:xfrm>
            <a:off x="304800" y="1524000"/>
            <a:ext cx="8610600" cy="5509200"/>
          </a:xfrm>
          <a:prstGeom prst="rect">
            <a:avLst/>
          </a:prstGeom>
          <a:noFill/>
        </p:spPr>
        <p:txBody>
          <a:bodyPr wrap="square" rtlCol="0">
            <a:spAutoFit/>
          </a:bodyPr>
          <a:lstStyle/>
          <a:p>
            <a:pPr algn="ctr"/>
            <a:r>
              <a:rPr lang="en-US" sz="2000" dirty="0">
                <a:solidFill>
                  <a:schemeClr val="tx2"/>
                </a:solidFill>
                <a:latin typeface="Franklin Gothic Book" pitchFamily="34" charset="0"/>
              </a:rPr>
              <a:t>In July of 2008, Southwest Airlines reported their 69</a:t>
            </a:r>
            <a:r>
              <a:rPr lang="en-US" sz="2000" baseline="30000" dirty="0">
                <a:solidFill>
                  <a:schemeClr val="tx2"/>
                </a:solidFill>
                <a:latin typeface="Franklin Gothic Book" pitchFamily="34" charset="0"/>
              </a:rPr>
              <a:t>th</a:t>
            </a:r>
            <a:r>
              <a:rPr lang="en-US" sz="2000" dirty="0">
                <a:solidFill>
                  <a:schemeClr val="tx2"/>
                </a:solidFill>
                <a:latin typeface="Franklin Gothic Book" pitchFamily="34" charset="0"/>
              </a:rPr>
              <a:t> consecutive quarter of profitability, in a time when the recession was having a great affect on the U.S. Airline Industry and, the world in general.  This achievement of Southwest proves their capability to rise to the top and remain there, even when all those around them are plummeting.  It is evident that through superior strategy and implementation, Southwest is able to sustain their top spot in the U.S. Airline Industry; therefore any advice given to Gary Kelly should be to keep up with everything that Southwest is doing, because it works.  </a:t>
            </a:r>
            <a:endParaRPr lang="en-US" sz="2000" dirty="0" smtClean="0">
              <a:solidFill>
                <a:schemeClr val="tx2"/>
              </a:solidFill>
              <a:latin typeface="Franklin Gothic Book" pitchFamily="34" charset="0"/>
            </a:endParaRPr>
          </a:p>
          <a:p>
            <a:pPr algn="ctr"/>
            <a:endParaRPr lang="en-US" sz="2000" dirty="0" smtClean="0">
              <a:solidFill>
                <a:schemeClr val="tx2"/>
              </a:solidFill>
              <a:latin typeface="Franklin Gothic Book" pitchFamily="34" charset="0"/>
            </a:endParaRPr>
          </a:p>
          <a:p>
            <a:pPr algn="ctr"/>
            <a:endParaRPr lang="en-US" sz="2000" dirty="0">
              <a:solidFill>
                <a:schemeClr val="tx2"/>
              </a:solidFill>
              <a:latin typeface="Franklin Gothic Book" pitchFamily="34" charset="0"/>
            </a:endParaRPr>
          </a:p>
          <a:p>
            <a:pPr algn="ctr"/>
            <a:r>
              <a:rPr lang="en-US" sz="2000" dirty="0" smtClean="0">
                <a:solidFill>
                  <a:schemeClr val="tx2"/>
                </a:solidFill>
                <a:latin typeface="Franklin Gothic Book" pitchFamily="34" charset="0"/>
              </a:rPr>
              <a:t>Southwest’s </a:t>
            </a:r>
            <a:r>
              <a:rPr lang="en-US" sz="2000" dirty="0">
                <a:solidFill>
                  <a:schemeClr val="tx2"/>
                </a:solidFill>
                <a:latin typeface="Franklin Gothic Book" pitchFamily="34" charset="0"/>
              </a:rPr>
              <a:t>philosophy states, “We do whatever we have to do to get the job done.”   This philosophy is obviously something that Southwest upholds to this day and something that Gary Kelly should never lose sight of.  It is important to go to whichever lengths necessary to achieve all of the goals Southwest has.  </a:t>
            </a:r>
            <a:endParaRPr lang="en-US" sz="2000" dirty="0" smtClean="0">
              <a:solidFill>
                <a:schemeClr val="tx2"/>
              </a:solidFill>
              <a:latin typeface="Franklin Gothic Book" pitchFamily="34" charset="0"/>
            </a:endParaRPr>
          </a:p>
          <a:p>
            <a:endParaRPr lang="en-US" dirty="0">
              <a:solidFill>
                <a:schemeClr val="tx2"/>
              </a:solidFill>
            </a:endParaRPr>
          </a:p>
          <a:p>
            <a:endParaRPr lang="en-US" dirty="0">
              <a:solidFill>
                <a:schemeClr val="tx2"/>
              </a:solidFill>
            </a:endParaRPr>
          </a:p>
          <a:p>
            <a:pPr algn="ctr"/>
            <a:endParaRPr lang="en-US" dirty="0">
              <a:solidFill>
                <a:schemeClr val="tx2"/>
              </a:solidFill>
              <a:latin typeface="Franklin Gothic Book" pitchFamily="34" charset="0"/>
            </a:endParaRPr>
          </a:p>
          <a:p>
            <a:pPr algn="ctr"/>
            <a:endParaRPr lang="en-US"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History</a:t>
            </a:r>
            <a:endParaRPr lang="en-US" dirty="0"/>
          </a:p>
        </p:txBody>
      </p:sp>
      <p:sp>
        <p:nvSpPr>
          <p:cNvPr id="3" name="Content Placeholder 2"/>
          <p:cNvSpPr>
            <a:spLocks noGrp="1"/>
          </p:cNvSpPr>
          <p:nvPr>
            <p:ph idx="1"/>
          </p:nvPr>
        </p:nvSpPr>
        <p:spPr>
          <a:xfrm>
            <a:off x="304800" y="1219200"/>
            <a:ext cx="8686800" cy="4860925"/>
          </a:xfrm>
        </p:spPr>
        <p:txBody>
          <a:bodyPr>
            <a:normAutofit fontScale="70000" lnSpcReduction="20000"/>
          </a:bodyPr>
          <a:lstStyle/>
          <a:p>
            <a:pPr algn="ctr">
              <a:buNone/>
            </a:pPr>
            <a:r>
              <a:rPr lang="en-US" b="1" dirty="0" smtClean="0"/>
              <a:t>Time flies when you’re having fun!</a:t>
            </a:r>
          </a:p>
          <a:p>
            <a:pPr>
              <a:buNone/>
            </a:pPr>
            <a:r>
              <a:rPr lang="en-US" dirty="0" smtClean="0"/>
              <a:t>	More </a:t>
            </a:r>
            <a:r>
              <a:rPr lang="en-US" dirty="0" smtClean="0"/>
              <a:t>than 38 years ago, Rollin King and Herb Kelleher </a:t>
            </a:r>
            <a:r>
              <a:rPr lang="en-US" dirty="0" smtClean="0"/>
              <a:t>got together </a:t>
            </a:r>
            <a:r>
              <a:rPr lang="en-US" dirty="0" smtClean="0"/>
              <a:t>and decided to start a different kind of airline. They began with one simple notion: </a:t>
            </a:r>
          </a:p>
          <a:p>
            <a:pPr algn="ctr">
              <a:buNone/>
            </a:pPr>
            <a:r>
              <a:rPr lang="en-US" dirty="0" smtClean="0"/>
              <a:t>	</a:t>
            </a:r>
            <a:endParaRPr lang="en-US" dirty="0" smtClean="0"/>
          </a:p>
          <a:p>
            <a:pPr algn="ctr">
              <a:buNone/>
            </a:pPr>
            <a:r>
              <a:rPr lang="en-US" i="1" dirty="0" smtClean="0"/>
              <a:t>	</a:t>
            </a:r>
            <a:r>
              <a:rPr lang="en-US" i="1" dirty="0" smtClean="0"/>
              <a:t>If </a:t>
            </a:r>
            <a:r>
              <a:rPr lang="en-US" i="1" dirty="0" smtClean="0"/>
              <a:t>you get your passengers to their destinations when they want to get there, on time, at the lowest possible fares, and make darn sure they have a good time doing it, people will fly your airline. And you know what? They were right!</a:t>
            </a:r>
          </a:p>
          <a:p>
            <a:pPr>
              <a:buNone/>
            </a:pPr>
            <a:r>
              <a:rPr lang="en-US" dirty="0" smtClean="0"/>
              <a:t>	</a:t>
            </a:r>
          </a:p>
          <a:p>
            <a:pPr>
              <a:buNone/>
            </a:pPr>
            <a:r>
              <a:rPr lang="en-US" dirty="0" smtClean="0"/>
              <a:t>	What </a:t>
            </a:r>
            <a:r>
              <a:rPr lang="en-US" dirty="0" smtClean="0"/>
              <a:t>began as a small Texas airline has grown to become one of the largest airlines in America. Today, Southwest Airlines flies over 100 million passengers a year to 66 great cities all across the country, and we do it more than 3,200 times a day.</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95400"/>
            <a:ext cx="8229600" cy="5293757"/>
          </a:xfrm>
          <a:prstGeom prst="rect">
            <a:avLst/>
          </a:prstGeom>
          <a:noFill/>
        </p:spPr>
        <p:txBody>
          <a:bodyPr wrap="square" rtlCol="0">
            <a:spAutoFit/>
          </a:bodyPr>
          <a:lstStyle/>
          <a:p>
            <a:r>
              <a:rPr lang="en-US" sz="2000" dirty="0" smtClean="0">
                <a:solidFill>
                  <a:schemeClr val="tx2"/>
                </a:solidFill>
                <a:latin typeface="Franklin Gothic Book" pitchFamily="34" charset="0"/>
              </a:rPr>
              <a:t>Additionally</a:t>
            </a:r>
            <a:r>
              <a:rPr lang="en-US" sz="2000" dirty="0" smtClean="0">
                <a:solidFill>
                  <a:schemeClr val="tx2"/>
                </a:solidFill>
                <a:latin typeface="Franklin Gothic Book" pitchFamily="34" charset="0"/>
              </a:rPr>
              <a:t>, it is important for Gary Kelly to make sure that Southwest continues its focus on advancing in new technology, like being one of the first major airlines to introduce ticketless travel, and seeks out new opportunities to grow and expand into new markets that could be potentially profitable.  </a:t>
            </a:r>
          </a:p>
          <a:p>
            <a:endParaRPr lang="en-US" sz="2000" dirty="0" smtClean="0">
              <a:solidFill>
                <a:schemeClr val="tx2"/>
              </a:solidFill>
              <a:latin typeface="Franklin Gothic Book" pitchFamily="34" charset="0"/>
            </a:endParaRPr>
          </a:p>
          <a:p>
            <a:r>
              <a:rPr lang="en-US" sz="2000" dirty="0" smtClean="0">
                <a:solidFill>
                  <a:schemeClr val="tx2"/>
                </a:solidFill>
                <a:latin typeface="Franklin Gothic Book" pitchFamily="34" charset="0"/>
              </a:rPr>
              <a:t>In </a:t>
            </a:r>
            <a:r>
              <a:rPr lang="en-US" sz="2000" dirty="0" smtClean="0">
                <a:solidFill>
                  <a:schemeClr val="tx2"/>
                </a:solidFill>
                <a:latin typeface="Franklin Gothic Book" pitchFamily="34" charset="0"/>
              </a:rPr>
              <a:t>regards to their negative publicity dealing with belated aircraft inspections and an accident in 2005, it is important for Gary Kelly to focus on preventative maintenance and proper/additional training of employees.  </a:t>
            </a:r>
          </a:p>
          <a:p>
            <a:endParaRPr lang="en-US" sz="2000" dirty="0">
              <a:solidFill>
                <a:schemeClr val="tx2"/>
              </a:solidFill>
              <a:latin typeface="Franklin Gothic Book" pitchFamily="34" charset="0"/>
            </a:endParaRPr>
          </a:p>
          <a:p>
            <a:r>
              <a:rPr lang="en-US" sz="2000" dirty="0" smtClean="0">
                <a:solidFill>
                  <a:schemeClr val="tx2"/>
                </a:solidFill>
                <a:latin typeface="Franklin Gothic Book" pitchFamily="34" charset="0"/>
              </a:rPr>
              <a:t>For </a:t>
            </a:r>
            <a:r>
              <a:rPr lang="en-US" sz="2000" dirty="0" smtClean="0">
                <a:solidFill>
                  <a:schemeClr val="tx2"/>
                </a:solidFill>
                <a:latin typeface="Franklin Gothic Book" pitchFamily="34" charset="0"/>
              </a:rPr>
              <a:t>the safety of its employees and customers and its reputation, Southwest cannot allow their planes to go uninspected, no matter how little the difference in dates is, and they must ensure that their pilots know how to operate every aspect of their planes in order to avoid another accident like the one from 2005 where the pilot failed to use available reverse thrust in a timely manner to safely slow down the plane in a snow storm.  </a:t>
            </a:r>
          </a:p>
          <a:p>
            <a:endParaRPr lang="en-US" dirty="0">
              <a:solidFill>
                <a:schemeClr val="tx2"/>
              </a:solidFill>
            </a:endParaRPr>
          </a:p>
        </p:txBody>
      </p:sp>
      <p:sp>
        <p:nvSpPr>
          <p:cNvPr id="3" name="Rectangle 2"/>
          <p:cNvSpPr/>
          <p:nvPr/>
        </p:nvSpPr>
        <p:spPr>
          <a:xfrm>
            <a:off x="2667000" y="304800"/>
            <a:ext cx="3938066" cy="646331"/>
          </a:xfrm>
          <a:prstGeom prst="rect">
            <a:avLst/>
          </a:prstGeom>
        </p:spPr>
        <p:txBody>
          <a:bodyPr wrap="none">
            <a:spAutoFit/>
          </a:bodyPr>
          <a:lstStyle/>
          <a:p>
            <a:pPr algn="ctr"/>
            <a:r>
              <a:rPr lang="en-US" sz="3600" b="1" dirty="0" smtClean="0">
                <a:solidFill>
                  <a:schemeClr val="tx2"/>
                </a:solidFill>
                <a:latin typeface="Franklin Gothic Medium" pitchFamily="34" charset="0"/>
              </a:rPr>
              <a:t>Recommendations</a:t>
            </a:r>
            <a:endParaRPr lang="en-US" sz="3600" b="1" dirty="0">
              <a:solidFill>
                <a:schemeClr val="tx2"/>
              </a:solidFill>
              <a:latin typeface="Franklin Gothic Medium"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47800" y="914400"/>
            <a:ext cx="6274702" cy="4944466"/>
          </a:xfrm>
          <a:prstGeom prst="rect">
            <a:avLst/>
          </a:prstGeom>
          <a:ln>
            <a:noFill/>
          </a:ln>
          <a:effectLst>
            <a:softEdge rad="112500"/>
          </a:effectLst>
        </p:spPr>
      </p:pic>
      <p:sp>
        <p:nvSpPr>
          <p:cNvPr id="3" name="TextBox 2"/>
          <p:cNvSpPr txBox="1"/>
          <p:nvPr/>
        </p:nvSpPr>
        <p:spPr>
          <a:xfrm>
            <a:off x="1143000" y="228600"/>
            <a:ext cx="6934200" cy="646331"/>
          </a:xfrm>
          <a:prstGeom prst="rect">
            <a:avLst/>
          </a:prstGeom>
          <a:noFill/>
        </p:spPr>
        <p:txBody>
          <a:bodyPr wrap="square" rtlCol="0">
            <a:spAutoFit/>
          </a:bodyPr>
          <a:lstStyle/>
          <a:p>
            <a:pPr algn="ctr"/>
            <a:r>
              <a:rPr lang="en-US" sz="3600" b="1" dirty="0" smtClean="0">
                <a:solidFill>
                  <a:schemeClr val="tx2"/>
                </a:solidFill>
                <a:latin typeface="Lucida Handwriting" pitchFamily="66" charset="0"/>
              </a:rPr>
              <a:t>Thank  You  for Flying…</a:t>
            </a:r>
            <a:endParaRPr lang="en-US" sz="3600" b="1" dirty="0">
              <a:solidFill>
                <a:schemeClr val="tx2"/>
              </a:solidFill>
              <a:latin typeface="Lucida Handwriting" pitchFamily="66" charset="0"/>
            </a:endParaRPr>
          </a:p>
        </p:txBody>
      </p:sp>
      <p:pic>
        <p:nvPicPr>
          <p:cNvPr id="1028" name="Picture 4"/>
          <p:cNvPicPr>
            <a:picLocks noChangeAspect="1" noChangeArrowheads="1"/>
          </p:cNvPicPr>
          <p:nvPr/>
        </p:nvPicPr>
        <p:blipFill>
          <a:blip r:embed="rId4" cstate="print"/>
          <a:srcRect/>
          <a:stretch>
            <a:fillRect/>
          </a:stretch>
        </p:blipFill>
        <p:spPr bwMode="auto">
          <a:xfrm>
            <a:off x="3352800" y="5716476"/>
            <a:ext cx="2552700" cy="11415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77875"/>
            <a:ext cx="8686800" cy="5013325"/>
          </a:xfrm>
        </p:spPr>
        <p:txBody>
          <a:bodyPr>
            <a:noAutofit/>
          </a:bodyPr>
          <a:lstStyle/>
          <a:p>
            <a:pPr>
              <a:buNone/>
            </a:pPr>
            <a:r>
              <a:rPr lang="en-US" sz="2000" dirty="0" smtClean="0"/>
              <a:t>	Southwest </a:t>
            </a:r>
            <a:r>
              <a:rPr lang="en-US" sz="2000" dirty="0" smtClean="0"/>
              <a:t>Airlines was founded by </a:t>
            </a:r>
            <a:r>
              <a:rPr lang="en-US" sz="2000" b="1" dirty="0" smtClean="0"/>
              <a:t>Rollin King </a:t>
            </a:r>
            <a:r>
              <a:rPr lang="en-US" sz="2000" dirty="0" smtClean="0"/>
              <a:t>and </a:t>
            </a:r>
            <a:r>
              <a:rPr lang="en-US" sz="2000" b="1" dirty="0" smtClean="0"/>
              <a:t>Herb Kelleher </a:t>
            </a:r>
            <a:r>
              <a:rPr lang="en-US" sz="2000" dirty="0" smtClean="0"/>
              <a:t>and began in 1971, servicing Dallas, Houston and San Antonio. In the mid 1980's Southwest Airlines was the first to offer the frequent miles program. Allowing the passenger to bank traveled air miles to be latter used credit for a free ticket or reduced airfare. Southwest Airlines were also the pioneers of the senior discounts, fun fares and the fun packs.</a:t>
            </a:r>
          </a:p>
          <a:p>
            <a:pPr>
              <a:buNone/>
            </a:pPr>
            <a:r>
              <a:rPr lang="en-US" sz="2000" i="1" dirty="0" smtClean="0"/>
              <a:t>	</a:t>
            </a:r>
            <a:r>
              <a:rPr lang="en-US" sz="2000" i="1" u="sng" dirty="0" smtClean="0"/>
              <a:t>1984 </a:t>
            </a:r>
            <a:r>
              <a:rPr lang="en-US" sz="2000" i="1" u="sng" dirty="0" smtClean="0"/>
              <a:t>marked the 4th consecutive year Southwest Airlines ranked number one in customer service</a:t>
            </a:r>
            <a:r>
              <a:rPr lang="en-US" sz="2000" dirty="0" smtClean="0"/>
              <a:t>. By 1998 Southwest Airlines was the 5th largest US air carrier, caring over 50 million passengers a year servicing the Northeast, Southwest and other key locations throughout the United States. In 1987, Southwest Airlines took over </a:t>
            </a:r>
            <a:r>
              <a:rPr lang="en-US" sz="2000" dirty="0" err="1" smtClean="0"/>
              <a:t>TranStar</a:t>
            </a:r>
            <a:r>
              <a:rPr lang="en-US" sz="2000" dirty="0" smtClean="0"/>
              <a:t> Airlines and in 1994, Southwest took over Morris Air. This gave Southwest a stronger edge in the market</a:t>
            </a:r>
          </a:p>
          <a:p>
            <a:pPr>
              <a:buNone/>
            </a:pPr>
            <a:r>
              <a:rPr lang="en-US" sz="2000" dirty="0" smtClean="0"/>
              <a:t>	Southwest </a:t>
            </a:r>
            <a:r>
              <a:rPr lang="en-US" sz="2000" dirty="0" smtClean="0"/>
              <a:t>Airlines was originally incorporated to serve three cities in Texas as Air Southwest on March 15, 1967, by Rollin King and Herb Kelleher. According to frequently-cited story, King described the concept to Kelleher over dinner by drawing on a paper napkin a triangle symbolizing the routes (Dallas, Houston, San Antonio).</a:t>
            </a:r>
          </a:p>
          <a:p>
            <a:pPr>
              <a:buNone/>
            </a:pP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 </a:t>
            </a:r>
            <a:r>
              <a:rPr lang="en-US" dirty="0" err="1" smtClean="0"/>
              <a:t>kelleher</a:t>
            </a:r>
            <a:endParaRPr lang="en-US" dirty="0"/>
          </a:p>
        </p:txBody>
      </p:sp>
      <p:pic>
        <p:nvPicPr>
          <p:cNvPr id="4" name="Content Placeholder 3" descr="764_h.jpg"/>
          <p:cNvPicPr>
            <a:picLocks noGrp="1" noChangeAspect="1"/>
          </p:cNvPicPr>
          <p:nvPr>
            <p:ph idx="1"/>
          </p:nvPr>
        </p:nvPicPr>
        <p:blipFill>
          <a:blip r:embed="rId3" cstate="print"/>
          <a:stretch>
            <a:fillRect/>
          </a:stretch>
        </p:blipFill>
        <p:spPr>
          <a:xfrm>
            <a:off x="1624784" y="1554163"/>
            <a:ext cx="6046832" cy="4525962"/>
          </a:xfrm>
          <a:ln w="41275" cmpd="dbl">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Milestones</a:t>
            </a:r>
            <a:endParaRPr lang="en-US" dirty="0"/>
          </a:p>
        </p:txBody>
      </p:sp>
      <p:sp>
        <p:nvSpPr>
          <p:cNvPr id="3" name="Content Placeholder 2"/>
          <p:cNvSpPr>
            <a:spLocks noGrp="1"/>
          </p:cNvSpPr>
          <p:nvPr>
            <p:ph idx="1"/>
          </p:nvPr>
        </p:nvSpPr>
        <p:spPr>
          <a:xfrm>
            <a:off x="304800" y="1371600"/>
            <a:ext cx="8686800" cy="5181600"/>
          </a:xfrm>
        </p:spPr>
        <p:txBody>
          <a:bodyPr>
            <a:normAutofit fontScale="62500" lnSpcReduction="20000"/>
          </a:bodyPr>
          <a:lstStyle/>
          <a:p>
            <a:pPr>
              <a:buNone/>
            </a:pPr>
            <a:r>
              <a:rPr lang="en-US" b="1" dirty="0" smtClean="0"/>
              <a:t>1967:</a:t>
            </a:r>
            <a:r>
              <a:rPr lang="en-US" dirty="0" smtClean="0"/>
              <a:t> Company is incorporated as Air Southwest Co. </a:t>
            </a:r>
          </a:p>
          <a:p>
            <a:pPr>
              <a:buNone/>
            </a:pPr>
            <a:r>
              <a:rPr lang="en-US" b="1" dirty="0" smtClean="0"/>
              <a:t>1971:</a:t>
            </a:r>
            <a:r>
              <a:rPr lang="en-US" dirty="0" smtClean="0"/>
              <a:t> Airline launches first route, connecting Dallas, Houston, and San Antonio. </a:t>
            </a:r>
          </a:p>
          <a:p>
            <a:pPr>
              <a:buNone/>
            </a:pPr>
            <a:r>
              <a:rPr lang="en-US" b="1" dirty="0" smtClean="0"/>
              <a:t>1973:</a:t>
            </a:r>
            <a:r>
              <a:rPr lang="en-US" dirty="0" smtClean="0"/>
              <a:t> SWA posts first profit and begins RUSH cargo service. </a:t>
            </a:r>
          </a:p>
          <a:p>
            <a:pPr>
              <a:buNone/>
            </a:pPr>
            <a:r>
              <a:rPr lang="en-US" b="1" dirty="0" smtClean="0"/>
              <a:t>1975:</a:t>
            </a:r>
            <a:r>
              <a:rPr lang="en-US" dirty="0" smtClean="0"/>
              <a:t> Southwest goes public on the American Stock Exchange. </a:t>
            </a:r>
          </a:p>
          <a:p>
            <a:pPr>
              <a:buNone/>
            </a:pPr>
            <a:r>
              <a:rPr lang="en-US" b="1" dirty="0" smtClean="0"/>
              <a:t>1976:</a:t>
            </a:r>
            <a:r>
              <a:rPr lang="en-US" dirty="0" smtClean="0"/>
              <a:t> Company is renamed Southwest Airlines Co. </a:t>
            </a:r>
          </a:p>
          <a:p>
            <a:pPr>
              <a:buNone/>
            </a:pPr>
            <a:r>
              <a:rPr lang="en-US" b="1" dirty="0" smtClean="0"/>
              <a:t>1977:</a:t>
            </a:r>
            <a:r>
              <a:rPr lang="en-US" dirty="0" smtClean="0"/>
              <a:t> Shares migrate to the New York Stock Exchange. </a:t>
            </a:r>
          </a:p>
          <a:p>
            <a:pPr>
              <a:buNone/>
            </a:pPr>
            <a:r>
              <a:rPr lang="en-US" b="1" dirty="0" smtClean="0"/>
              <a:t>1978:</a:t>
            </a:r>
            <a:r>
              <a:rPr lang="en-US" dirty="0" smtClean="0"/>
              <a:t> Herb Kelleher becomes Southwest's outspoken new chairman. </a:t>
            </a:r>
          </a:p>
          <a:p>
            <a:pPr>
              <a:buNone/>
            </a:pPr>
            <a:r>
              <a:rPr lang="en-US" b="1" dirty="0" smtClean="0"/>
              <a:t>1979:</a:t>
            </a:r>
            <a:r>
              <a:rPr lang="en-US" dirty="0" smtClean="0"/>
              <a:t> SWA flies outside Texas to New Orleans. </a:t>
            </a:r>
          </a:p>
          <a:p>
            <a:pPr>
              <a:buNone/>
            </a:pPr>
            <a:r>
              <a:rPr lang="en-US" b="1" dirty="0" smtClean="0"/>
              <a:t>1981:</a:t>
            </a:r>
            <a:r>
              <a:rPr lang="en-US" dirty="0" smtClean="0"/>
              <a:t> Kelleher is named company president and CEO. </a:t>
            </a:r>
          </a:p>
          <a:p>
            <a:pPr>
              <a:buNone/>
            </a:pPr>
            <a:r>
              <a:rPr lang="en-US" b="1" dirty="0" smtClean="0"/>
              <a:t>1982:</a:t>
            </a:r>
            <a:r>
              <a:rPr lang="en-US" dirty="0" smtClean="0"/>
              <a:t> SWA begins flights to West Coast. </a:t>
            </a:r>
          </a:p>
          <a:p>
            <a:pPr>
              <a:buNone/>
            </a:pPr>
            <a:r>
              <a:rPr lang="en-US" b="1" dirty="0" smtClean="0"/>
              <a:t>1990:</a:t>
            </a:r>
            <a:r>
              <a:rPr lang="en-US" dirty="0" smtClean="0"/>
              <a:t> Revenues exceed $1 billion, making SWA a major airline. </a:t>
            </a:r>
          </a:p>
          <a:p>
            <a:pPr>
              <a:buNone/>
            </a:pPr>
            <a:r>
              <a:rPr lang="en-US" b="1" dirty="0" smtClean="0"/>
              <a:t>1994:</a:t>
            </a:r>
            <a:r>
              <a:rPr lang="en-US" dirty="0" smtClean="0"/>
              <a:t> Morris Air and Arizona One are acquired. </a:t>
            </a:r>
          </a:p>
          <a:p>
            <a:pPr>
              <a:buNone/>
            </a:pPr>
            <a:r>
              <a:rPr lang="en-US" b="1" dirty="0" smtClean="0"/>
              <a:t>1996:</a:t>
            </a:r>
            <a:r>
              <a:rPr lang="en-US" dirty="0" smtClean="0"/>
              <a:t> Online booking site is launched. </a:t>
            </a:r>
          </a:p>
          <a:p>
            <a:pPr>
              <a:buNone/>
            </a:pPr>
            <a:r>
              <a:rPr lang="en-US" b="1" dirty="0" smtClean="0"/>
              <a:t>2000:</a:t>
            </a:r>
            <a:r>
              <a:rPr lang="en-US" dirty="0" smtClean="0"/>
              <a:t> SWABIZ corporate booking tool is introduced. </a:t>
            </a:r>
          </a:p>
          <a:p>
            <a:pPr>
              <a:buNone/>
            </a:pPr>
            <a:r>
              <a:rPr lang="en-US" b="1" dirty="0" smtClean="0"/>
              <a:t>2005:</a:t>
            </a:r>
            <a:r>
              <a:rPr lang="en-US" dirty="0" smtClean="0"/>
              <a:t> SWA enters first ever code share arrangement, with ATA Airlines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Mission Statement</a:t>
            </a:r>
            <a:endParaRPr lang="en-US" dirty="0"/>
          </a:p>
        </p:txBody>
      </p:sp>
      <p:sp>
        <p:nvSpPr>
          <p:cNvPr id="3" name="Content Placeholder 2"/>
          <p:cNvSpPr>
            <a:spLocks noGrp="1"/>
          </p:cNvSpPr>
          <p:nvPr>
            <p:ph idx="1"/>
          </p:nvPr>
        </p:nvSpPr>
        <p:spPr>
          <a:xfrm>
            <a:off x="304800" y="2590800"/>
            <a:ext cx="8686800" cy="2484438"/>
          </a:xfrm>
        </p:spPr>
        <p:txBody>
          <a:bodyPr/>
          <a:lstStyle/>
          <a:p>
            <a:pPr algn="ctr">
              <a:buNone/>
            </a:pPr>
            <a:r>
              <a:rPr lang="en-US" b="1" i="1" dirty="0" smtClean="0"/>
              <a:t>The mission of Southwest Airlines is dedication</a:t>
            </a:r>
          </a:p>
          <a:p>
            <a:pPr algn="ctr">
              <a:buNone/>
            </a:pPr>
            <a:r>
              <a:rPr lang="en-US" b="1" i="1" dirty="0" smtClean="0"/>
              <a:t>to the highest quality of Customer Service</a:t>
            </a:r>
          </a:p>
          <a:p>
            <a:pPr algn="ctr">
              <a:buNone/>
            </a:pPr>
            <a:r>
              <a:rPr lang="en-US" b="1" i="1" dirty="0" smtClean="0"/>
              <a:t>delivered with a sense of warmth, friendliness,</a:t>
            </a:r>
          </a:p>
          <a:p>
            <a:pPr algn="ctr">
              <a:buNone/>
            </a:pPr>
            <a:r>
              <a:rPr lang="en-US" b="1" i="1" dirty="0" smtClean="0"/>
              <a:t>individual pride, and Company Spirit</a:t>
            </a:r>
            <a:endParaRPr lang="en-US" dirty="0" smtClean="0"/>
          </a:p>
          <a:p>
            <a:pPr algn="ct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686800" cy="5105400"/>
          </a:xfrm>
        </p:spPr>
        <p:txBody>
          <a:bodyPr>
            <a:normAutofit fontScale="47500" lnSpcReduction="20000"/>
          </a:bodyPr>
          <a:lstStyle/>
          <a:p>
            <a:pPr algn="ctr">
              <a:buNone/>
            </a:pPr>
            <a:r>
              <a:rPr lang="en-US" dirty="0" smtClean="0"/>
              <a:t>	At Southwest Airlines, our Mission Statement has always governed the way we conduct  our business. It highlights our desire to serve our Customers and gives us direction when we have to make service-related decisions. It is another way of saying, “</a:t>
            </a:r>
            <a:r>
              <a:rPr lang="en-US" i="1" dirty="0" smtClean="0"/>
              <a:t>we always try to do the right thing!</a:t>
            </a:r>
            <a:r>
              <a:rPr lang="en-US" dirty="0" smtClean="0"/>
              <a:t>” Our Mission Statement has also led the way to the airline industry’s best cumulative consumer satisfaction record, according to statistics accumulated and published by the U.S. Department of Transportation. That is why we are sharing it with you.</a:t>
            </a:r>
          </a:p>
          <a:p>
            <a:pPr algn="ctr">
              <a:buNone/>
            </a:pPr>
            <a:endParaRPr lang="en-US" dirty="0" smtClean="0"/>
          </a:p>
          <a:p>
            <a:pPr algn="ctr">
              <a:buNone/>
            </a:pPr>
            <a:r>
              <a:rPr lang="en-US" dirty="0" smtClean="0"/>
              <a:t>	In keeping with the spirit and intent of our Mission Statement, and as evidence of our wish to continually meet the expectations of our valued Customers, Southwest wants you to have a basic understanding of how we operate. We want you to have confidence in our airline and Employees, and we want you to be aware that there are, or may be, circumstances that can have an impact on your travel plans, purchase decisions, or your overall expectations.</a:t>
            </a:r>
          </a:p>
          <a:p>
            <a:pPr algn="ctr">
              <a:buNone/>
            </a:pPr>
            <a:endParaRPr lang="en-US" dirty="0" smtClean="0"/>
          </a:p>
          <a:p>
            <a:pPr algn="ctr">
              <a:buNone/>
            </a:pPr>
            <a:r>
              <a:rPr lang="en-US" dirty="0" smtClean="0"/>
              <a:t>	Foremost, we want you to know that it is </a:t>
            </a:r>
            <a:r>
              <a:rPr lang="en-US" i="1" dirty="0" smtClean="0"/>
              <a:t>never our wish to inconvenience our </a:t>
            </a:r>
            <a:r>
              <a:rPr lang="en-US" dirty="0" smtClean="0"/>
              <a:t>valued Customers. We tell our Employees we are in the Customer Service business— we just happen to provide airline transportation. It is a privilege to serve your air travel needs.</a:t>
            </a:r>
          </a:p>
          <a:p>
            <a:pPr algn="ctr">
              <a:buNone/>
            </a:pPr>
            <a:endParaRPr lang="en-US" dirty="0" smtClean="0"/>
          </a:p>
          <a:p>
            <a:pPr algn="ctr">
              <a:buNone/>
            </a:pPr>
            <a:r>
              <a:rPr lang="en-US" dirty="0" smtClean="0"/>
              <a:t>	The Employees of Southwest Airlines understand our Mission and we are happy to share it, and the following information, with you, our valued Customer. Our Customer Service Commitment was designed and written in such a way as to clarify many of the most commonly questioned terms and conditions of our Contract of Carriage and provide you with insight into some of our policies and procedures.</a:t>
            </a:r>
          </a:p>
        </p:txBody>
      </p:sp>
      <p:pic>
        <p:nvPicPr>
          <p:cNvPr id="4" name="Picture 3" descr="images (4).jpg">
            <a:hlinkClick r:id="rId3"/>
          </p:cNvPr>
          <p:cNvPicPr>
            <a:picLocks noChangeAspect="1"/>
          </p:cNvPicPr>
          <p:nvPr/>
        </p:nvPicPr>
        <p:blipFill>
          <a:blip r:embed="rId4" cstate="print"/>
          <a:stretch>
            <a:fillRect/>
          </a:stretch>
        </p:blipFill>
        <p:spPr>
          <a:xfrm>
            <a:off x="2133600" y="152400"/>
            <a:ext cx="4724400" cy="9906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Finances</a:t>
            </a:r>
            <a:endParaRPr lang="en-US" dirty="0"/>
          </a:p>
        </p:txBody>
      </p:sp>
      <p:sp>
        <p:nvSpPr>
          <p:cNvPr id="3" name="Content Placeholder 2"/>
          <p:cNvSpPr>
            <a:spLocks noGrp="1"/>
          </p:cNvSpPr>
          <p:nvPr>
            <p:ph idx="1"/>
          </p:nvPr>
        </p:nvSpPr>
        <p:spPr>
          <a:xfrm>
            <a:off x="228600" y="1066800"/>
            <a:ext cx="3276600" cy="4525963"/>
          </a:xfrm>
        </p:spPr>
        <p:txBody>
          <a:bodyPr>
            <a:normAutofit/>
          </a:bodyPr>
          <a:lstStyle/>
          <a:p>
            <a:pPr>
              <a:buNone/>
            </a:pPr>
            <a:r>
              <a:rPr lang="en-US" sz="1800" dirty="0" smtClean="0"/>
              <a:t>Summary </a:t>
            </a:r>
            <a:r>
              <a:rPr lang="en-US" sz="1800" dirty="0" smtClean="0"/>
              <a:t>of Southwest Airlines’ Financial and Operating Performance 2003 – 2007 </a:t>
            </a:r>
          </a:p>
          <a:p>
            <a:pPr>
              <a:buNone/>
            </a:pPr>
            <a:r>
              <a:rPr lang="en-US" sz="1800" dirty="0" smtClean="0"/>
              <a:t>	(</a:t>
            </a:r>
            <a:r>
              <a:rPr lang="en-US" sz="1800" dirty="0" smtClean="0"/>
              <a:t>Year Ending December 31</a:t>
            </a:r>
            <a:r>
              <a:rPr lang="en-US" sz="1800" dirty="0" smtClean="0"/>
              <a:t>)</a:t>
            </a:r>
          </a:p>
          <a:p>
            <a:pPr>
              <a:buNone/>
            </a:pPr>
            <a:r>
              <a:rPr lang="en-US" sz="1800" dirty="0" smtClean="0"/>
              <a:t>	</a:t>
            </a:r>
            <a:endParaRPr lang="en-US" sz="1800" dirty="0" smtClean="0"/>
          </a:p>
          <a:p>
            <a:pPr>
              <a:buNone/>
            </a:pPr>
            <a:r>
              <a:rPr lang="en-US" sz="1800" dirty="0" smtClean="0"/>
              <a:t>2007-12-31: $12.20 per share</a:t>
            </a:r>
          </a:p>
          <a:p>
            <a:pPr>
              <a:buNone/>
            </a:pPr>
            <a:r>
              <a:rPr lang="en-US" sz="1800" dirty="0" smtClean="0"/>
              <a:t>	</a:t>
            </a:r>
            <a:r>
              <a:rPr lang="en-US" sz="1800" dirty="0" smtClean="0"/>
              <a:t>(volume=4.1 million)</a:t>
            </a:r>
          </a:p>
          <a:p>
            <a:pPr>
              <a:buNone/>
            </a:pPr>
            <a:endParaRPr lang="en-US" sz="1800" dirty="0" smtClean="0"/>
          </a:p>
          <a:p>
            <a:pPr>
              <a:buNone/>
            </a:pPr>
            <a:r>
              <a:rPr lang="en-US" sz="1800" dirty="0" smtClean="0"/>
              <a:t>2010-12-05: $13.20 per share</a:t>
            </a:r>
            <a:endParaRPr lang="en-US" sz="1800" dirty="0"/>
          </a:p>
          <a:p>
            <a:pPr>
              <a:buNone/>
            </a:pPr>
            <a:r>
              <a:rPr lang="en-US" sz="1800" dirty="0" smtClean="0"/>
              <a:t>	(volume=5.3 million)</a:t>
            </a:r>
          </a:p>
        </p:txBody>
      </p:sp>
      <p:pic>
        <p:nvPicPr>
          <p:cNvPr id="1026" name="Picture 2" descr="C:\Documents and Settings\Administrator\My Documents\School Files\RSC\Fall 2010\Business Policies and Startegies\Southwest\Southwest Finances 07.jpg"/>
          <p:cNvPicPr>
            <a:picLocks noChangeAspect="1" noChangeArrowheads="1"/>
          </p:cNvPicPr>
          <p:nvPr/>
        </p:nvPicPr>
        <p:blipFill>
          <a:blip r:embed="rId3" cstate="print"/>
          <a:srcRect/>
          <a:stretch>
            <a:fillRect/>
          </a:stretch>
        </p:blipFill>
        <p:spPr bwMode="auto">
          <a:xfrm>
            <a:off x="3581400" y="1143000"/>
            <a:ext cx="5238510" cy="505777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Always low fares</a:t>
            </a:r>
            <a:endParaRPr lang="en-US" dirty="0"/>
          </a:p>
        </p:txBody>
      </p:sp>
      <p:sp>
        <p:nvSpPr>
          <p:cNvPr id="3" name="Content Placeholder 2"/>
          <p:cNvSpPr>
            <a:spLocks noGrp="1"/>
          </p:cNvSpPr>
          <p:nvPr>
            <p:ph idx="1"/>
          </p:nvPr>
        </p:nvSpPr>
        <p:spPr>
          <a:xfrm>
            <a:off x="304800" y="3657600"/>
            <a:ext cx="8686800" cy="2727325"/>
          </a:xfrm>
        </p:spPr>
        <p:txBody>
          <a:bodyPr>
            <a:normAutofit fontScale="85000" lnSpcReduction="10000"/>
          </a:bodyPr>
          <a:lstStyle/>
          <a:p>
            <a:pPr>
              <a:buNone/>
            </a:pPr>
            <a:r>
              <a:rPr lang="en-US" dirty="0" smtClean="0"/>
              <a:t>	By </a:t>
            </a:r>
            <a:r>
              <a:rPr lang="en-US" dirty="0" smtClean="0"/>
              <a:t>keeping costs low for passengers, Southwest is able to stay profitable because of significantly higher volume</a:t>
            </a:r>
          </a:p>
          <a:p>
            <a:pPr>
              <a:buNone/>
            </a:pPr>
            <a:r>
              <a:rPr lang="en-US" dirty="0" smtClean="0"/>
              <a:t>	2007</a:t>
            </a:r>
            <a:r>
              <a:rPr lang="en-US" dirty="0" smtClean="0"/>
              <a:t>, Southwest had an average passenger fare of $106.60</a:t>
            </a:r>
          </a:p>
          <a:p>
            <a:pPr>
              <a:buNone/>
            </a:pPr>
            <a:r>
              <a:rPr lang="en-US" dirty="0" smtClean="0"/>
              <a:t>	For </a:t>
            </a:r>
            <a:r>
              <a:rPr lang="en-US" dirty="0" smtClean="0"/>
              <a:t>the other major U.S. airline carriers the average domestic fare was $331</a:t>
            </a:r>
            <a:endParaRPr lang="en-US" dirty="0"/>
          </a:p>
        </p:txBody>
      </p:sp>
      <p:graphicFrame>
        <p:nvGraphicFramePr>
          <p:cNvPr id="4" name="Object 3"/>
          <p:cNvGraphicFramePr>
            <a:graphicFrameLocks noChangeAspect="1"/>
          </p:cNvGraphicFramePr>
          <p:nvPr/>
        </p:nvGraphicFramePr>
        <p:xfrm>
          <a:off x="838200" y="1143000"/>
          <a:ext cx="7315200" cy="1877455"/>
        </p:xfrm>
        <a:graphic>
          <a:graphicData uri="http://schemas.openxmlformats.org/presentationml/2006/ole">
            <p:oleObj spid="_x0000_s2050" name="Worksheet" r:id="rId4" imgW="3609975" imgH="1533525" progId="Excel.Sheet.8">
              <p:embed/>
            </p:oleObj>
          </a:graphicData>
        </a:graphic>
      </p:graphicFrame>
      <p:sp>
        <p:nvSpPr>
          <p:cNvPr id="5" name="TextBox 4"/>
          <p:cNvSpPr txBox="1"/>
          <p:nvPr/>
        </p:nvSpPr>
        <p:spPr>
          <a:xfrm>
            <a:off x="1219200" y="3048000"/>
            <a:ext cx="6934200" cy="369332"/>
          </a:xfrm>
          <a:prstGeom prst="rect">
            <a:avLst/>
          </a:prstGeom>
          <a:noFill/>
        </p:spPr>
        <p:txBody>
          <a:bodyPr wrap="square" rtlCol="0">
            <a:spAutoFit/>
          </a:bodyPr>
          <a:lstStyle/>
          <a:p>
            <a:r>
              <a:rPr lang="en-US" dirty="0" smtClean="0"/>
              <a:t>*All data represented in millions – Q4 2007</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TotalTime>
  <Words>1240</Words>
  <Application>Microsoft Office PowerPoint</Application>
  <PresentationFormat>On-screen Show (4:3)</PresentationFormat>
  <Paragraphs>137</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Trek</vt:lpstr>
      <vt:lpstr>Worksheet</vt:lpstr>
      <vt:lpstr>Southwest Airlines</vt:lpstr>
      <vt:lpstr>History</vt:lpstr>
      <vt:lpstr>Slide 3</vt:lpstr>
      <vt:lpstr>Herb kelleher</vt:lpstr>
      <vt:lpstr>Milestones</vt:lpstr>
      <vt:lpstr>Our Mission Statement</vt:lpstr>
      <vt:lpstr>Slide 7</vt:lpstr>
      <vt:lpstr>Finances</vt:lpstr>
      <vt:lpstr>Always low fares</vt:lpstr>
      <vt:lpstr>Setting the standard</vt:lpstr>
      <vt:lpstr>Southwest Airlines Strategy</vt:lpstr>
      <vt:lpstr>Strategy</vt:lpstr>
      <vt:lpstr>Other strategy Elements</vt:lpstr>
      <vt:lpstr>S.w.o.t. Analysis</vt:lpstr>
      <vt:lpstr>Slide 15</vt:lpstr>
      <vt:lpstr>Slide 16</vt:lpstr>
      <vt:lpstr>Slide 17</vt:lpstr>
      <vt:lpstr>Slide 18</vt:lpstr>
      <vt:lpstr>Slide 19</vt:lpstr>
      <vt:lpstr>Slide 20</vt:lpstr>
      <vt:lpstr>Slide 21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Southwest Airlines Strategy</dc:title>
  <dc:creator>Karina Makarova</dc:creator>
  <cp:lastModifiedBy> Anthony Connor</cp:lastModifiedBy>
  <cp:revision>22</cp:revision>
  <dcterms:created xsi:type="dcterms:W3CDTF">2010-12-05T16:45:41Z</dcterms:created>
  <dcterms:modified xsi:type="dcterms:W3CDTF">2010-12-06T18:25:21Z</dcterms:modified>
</cp:coreProperties>
</file>